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62" r:id="rId6"/>
    <p:sldId id="264" r:id="rId7"/>
    <p:sldId id="278" r:id="rId8"/>
    <p:sldId id="277" r:id="rId9"/>
    <p:sldId id="267" r:id="rId10"/>
    <p:sldId id="268" r:id="rId11"/>
    <p:sldId id="270" r:id="rId12"/>
    <p:sldId id="269" r:id="rId13"/>
    <p:sldId id="271" r:id="rId14"/>
    <p:sldId id="272" r:id="rId15"/>
    <p:sldId id="273" r:id="rId16"/>
    <p:sldId id="274" r:id="rId17"/>
    <p:sldId id="266" r:id="rId18"/>
    <p:sldId id="265" r:id="rId19"/>
    <p:sldId id="275" r:id="rId20"/>
    <p:sldId id="276" r:id="rId21"/>
    <p:sldId id="260" r:id="rId22"/>
    <p:sldId id="263"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7A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184DA70-C731-4C70-880D-CCD4705E623C}" type="datetime1">
              <a:rPr lang="en-US" smtClean="0"/>
              <a:t>9/6/2022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231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32476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9/6/2022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740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9/6/2022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3876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2D6E202-B606-4609-B914-27C9371A1F6D}" type="datetime1">
              <a:rPr lang="en-US" smtClean="0"/>
              <a:t>9/6/2022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45914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93598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28004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5800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587DA83-5663-4C9C-B9AA-0B40A3DAFF81}" type="datetime1">
              <a:rPr lang="en-US" smtClean="0"/>
              <a:t>9/6/2022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911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108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669AF7-7BEB-44E4-9852-375E34362B5B}" type="datetime1">
              <a:rPr lang="en-US" smtClean="0"/>
              <a:t>9/6/2022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650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499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392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077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318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6501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008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9/6/2022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38971305"/>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40,167 Hotel Reception Stock Photos, Pictures &amp; Royalty-Free Images - iStock">
            <a:extLst>
              <a:ext uri="{FF2B5EF4-FFF2-40B4-BE49-F238E27FC236}">
                <a16:creationId xmlns:a16="http://schemas.microsoft.com/office/drawing/2014/main" id="{B5FC0E55-76AE-30DE-6C9E-88B7F3A0338E}"/>
              </a:ext>
            </a:extLst>
          </p:cNvPr>
          <p:cNvPicPr>
            <a:picLocks noChangeAspect="1" noChangeArrowheads="1"/>
          </p:cNvPicPr>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9330" y="11123"/>
            <a:ext cx="12191999" cy="686553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62D0ED3-14C2-C9A8-F259-36A24FDEE0F2}"/>
              </a:ext>
            </a:extLst>
          </p:cNvPr>
          <p:cNvSpPr>
            <a:spLocks noGrp="1"/>
          </p:cNvSpPr>
          <p:nvPr>
            <p:ph type="subTitle" idx="1"/>
          </p:nvPr>
        </p:nvSpPr>
        <p:spPr>
          <a:xfrm>
            <a:off x="373225" y="-214605"/>
            <a:ext cx="11999167" cy="6615404"/>
          </a:xfrm>
        </p:spPr>
        <p:txBody>
          <a:bodyPr>
            <a:normAutofit/>
          </a:bodyPr>
          <a:lstStyle/>
          <a:p>
            <a:endParaRPr lang="en-US" dirty="0">
              <a:solidFill>
                <a:srgbClr val="FFFFFF"/>
              </a:solidFill>
            </a:endParaRPr>
          </a:p>
          <a:p>
            <a:endParaRPr lang="en-US" sz="1600" dirty="0">
              <a:solidFill>
                <a:srgbClr val="FFFFFF"/>
              </a:solidFill>
            </a:endParaRPr>
          </a:p>
        </p:txBody>
      </p:sp>
      <p:sp>
        <p:nvSpPr>
          <p:cNvPr id="5" name="Rectangle 3">
            <a:extLst>
              <a:ext uri="{FF2B5EF4-FFF2-40B4-BE49-F238E27FC236}">
                <a16:creationId xmlns:a16="http://schemas.microsoft.com/office/drawing/2014/main" id="{9CB00E9B-6618-9CB2-62CC-A6958A60462D}"/>
              </a:ext>
            </a:extLst>
          </p:cNvPr>
          <p:cNvSpPr>
            <a:spLocks noChangeArrowheads="1"/>
          </p:cNvSpPr>
          <p:nvPr/>
        </p:nvSpPr>
        <p:spPr bwMode="auto">
          <a:xfrm>
            <a:off x="333146" y="-6457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E42C6B3-8BD0-54E6-4019-7F1FA6A850C5}"/>
              </a:ext>
            </a:extLst>
          </p:cNvPr>
          <p:cNvSpPr>
            <a:spLocks noChangeArrowheads="1"/>
          </p:cNvSpPr>
          <p:nvPr/>
        </p:nvSpPr>
        <p:spPr bwMode="auto">
          <a:xfrm>
            <a:off x="270588" y="1910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A6034F90-7595-86F0-93B1-34A001132DF5}"/>
              </a:ext>
            </a:extLst>
          </p:cNvPr>
          <p:cNvSpPr>
            <a:spLocks noChangeArrowheads="1"/>
          </p:cNvSpPr>
          <p:nvPr/>
        </p:nvSpPr>
        <p:spPr bwMode="auto">
          <a:xfrm>
            <a:off x="2451206" y="218862"/>
            <a:ext cx="742382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70C0"/>
                </a:solidFill>
                <a:effectLst/>
                <a:highlight>
                  <a:srgbClr val="C0C0C0"/>
                </a:highlight>
                <a:latin typeface="Algerian" panose="04020705040A02060702" pitchFamily="82" charset="0"/>
                <a:ea typeface="Calibri" panose="020F0502020204030204" pitchFamily="34" charset="0"/>
                <a:cs typeface="Times New Roman" panose="02020603050405020304" pitchFamily="18" charset="0"/>
              </a:rPr>
              <a:t>    </a:t>
            </a:r>
            <a:endParaRPr kumimoji="0" lang="en-US" altLang="en-US" sz="4000" b="1" i="0" u="none" strike="noStrike" cap="none" normalizeH="0" baseline="0" dirty="0">
              <a:ln>
                <a:noFill/>
              </a:ln>
              <a:solidFill>
                <a:srgbClr val="0070C0"/>
              </a:solidFill>
              <a:effectLst/>
              <a:highlight>
                <a:srgbClr val="C0C0C0"/>
              </a:highlight>
              <a:latin typeface="Algerian" panose="04020705040A02060702" pitchFamily="82" charset="0"/>
            </a:endParaRP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4000" b="1" i="0" u="sng" strike="noStrike" cap="none" normalizeH="0" baseline="0" dirty="0">
                <a:ln>
                  <a:noFill/>
                </a:ln>
                <a:solidFill>
                  <a:srgbClr val="0070C0"/>
                </a:solidFill>
                <a:effectLst/>
                <a:highlight>
                  <a:srgbClr val="C0C0C0"/>
                </a:highlight>
                <a:latin typeface="Algerian" panose="04020705040A02060702" pitchFamily="82" charset="0"/>
                <a:ea typeface="Calibri" panose="020F0502020204030204" pitchFamily="34" charset="0"/>
                <a:cs typeface="Times New Roman" panose="02020603050405020304" pitchFamily="18" charset="0"/>
              </a:rPr>
              <a:t>HOTEL  Management SYSTEM</a:t>
            </a:r>
            <a:endParaRPr kumimoji="0" lang="en-US" altLang="en-US" sz="4000" b="1" i="0" u="none" strike="noStrike" cap="none" normalizeH="0" baseline="0" dirty="0">
              <a:ln>
                <a:noFill/>
              </a:ln>
              <a:solidFill>
                <a:srgbClr val="0070C0"/>
              </a:solidFill>
              <a:effectLst/>
              <a:highlight>
                <a:srgbClr val="C0C0C0"/>
              </a:highlight>
              <a:latin typeface="Algerian" panose="04020705040A02060702" pitchFamily="82" charset="0"/>
            </a:endParaRPr>
          </a:p>
          <a:p>
            <a:pPr marL="0" marR="0" lvl="0" indent="0" algn="ctr" defTabSz="914400" rtl="0" eaLnBrk="0" fontAlgn="ctr" latinLnBrk="0" hangingPunct="0">
              <a:lnSpc>
                <a:spcPct val="100000"/>
              </a:lnSpc>
              <a:spcBef>
                <a:spcPct val="0"/>
              </a:spcBef>
              <a:spcAft>
                <a:spcPct val="0"/>
              </a:spcAft>
              <a:buClrTx/>
              <a:buSzTx/>
              <a:buFontTx/>
              <a:buNone/>
              <a:tabLst/>
            </a:pPr>
            <a:endParaRPr kumimoji="0" lang="en-US" altLang="en-US" sz="4000" b="1" i="0" u="sng" strike="noStrike" cap="none" normalizeH="0" baseline="0" dirty="0">
              <a:ln>
                <a:noFill/>
              </a:ln>
              <a:solidFill>
                <a:srgbClr val="0070C0"/>
              </a:solidFill>
              <a:effectLst/>
              <a:highlight>
                <a:srgbClr val="C0C0C0"/>
              </a:highlight>
              <a:latin typeface="Algerian" panose="04020705040A02060702" pitchFamily="82" charset="0"/>
              <a:ea typeface="Calibri" panose="020F0502020204030204" pitchFamily="34" charset="0"/>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tabLst/>
            </a:pPr>
            <a:endParaRPr lang="en-US" altLang="en-US" sz="4000" b="1" u="sng" dirty="0">
              <a:solidFill>
                <a:srgbClr val="0070C0"/>
              </a:solidFill>
              <a:highlight>
                <a:srgbClr val="C0C0C0"/>
              </a:highlight>
              <a:latin typeface="Algerian" panose="04020705040A02060702" pitchFamily="82"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EC301A8-AA9F-D65C-C16A-2E0D4074BD96}"/>
              </a:ext>
            </a:extLst>
          </p:cNvPr>
          <p:cNvSpPr txBox="1"/>
          <p:nvPr/>
        </p:nvSpPr>
        <p:spPr>
          <a:xfrm>
            <a:off x="8719930" y="4977834"/>
            <a:ext cx="5646236" cy="2124556"/>
          </a:xfrm>
          <a:prstGeom prst="rect">
            <a:avLst/>
          </a:prstGeom>
          <a:noFill/>
        </p:spPr>
        <p:txBody>
          <a:bodyPr wrap="square" rtlCol="0">
            <a:spAutoFit/>
          </a:bodyPr>
          <a:lstStyle/>
          <a:p>
            <a:pPr marL="0" marR="0" fontAlgn="ctr">
              <a:lnSpc>
                <a:spcPct val="107000"/>
              </a:lnSpc>
              <a:spcBef>
                <a:spcPts val="0"/>
              </a:spcBef>
              <a:spcAft>
                <a:spcPts val="800"/>
              </a:spcAft>
            </a:pPr>
            <a:r>
              <a:rPr lang="en-US" sz="1600" b="1" u="sng"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Submitted to:  </a:t>
            </a:r>
            <a:endParaRPr lang="en-US" sz="16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ctr">
              <a:lnSpc>
                <a:spcPct val="107000"/>
              </a:lnSpc>
              <a:spcBef>
                <a:spcPts val="0"/>
              </a:spcBef>
              <a:spcAft>
                <a:spcPts val="0"/>
              </a:spcAft>
              <a:buFont typeface="Wingdings" panose="05000000000000000000" pitchFamily="2" charset="2"/>
              <a:buChar char=""/>
            </a:pPr>
            <a:r>
              <a:rPr lang="en-US" sz="16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Lt. Col IMRAN JAVED</a:t>
            </a:r>
            <a:endParaRPr lang="en-US" sz="16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fontAlgn="ctr">
              <a:lnSpc>
                <a:spcPct val="107000"/>
              </a:lnSpc>
              <a:spcBef>
                <a:spcPts val="0"/>
              </a:spcBef>
              <a:spcAft>
                <a:spcPts val="800"/>
              </a:spcAft>
            </a:pPr>
            <a:br>
              <a:rPr lang="en-US" sz="1600" u="sng"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br>
            <a:r>
              <a:rPr lang="en-US" sz="1600" b="1" u="sng"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Group members: </a:t>
            </a:r>
            <a:endParaRPr lang="en-US" sz="16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fontAlgn="ctr">
              <a:lnSpc>
                <a:spcPct val="107000"/>
              </a:lnSpc>
              <a:buFont typeface="Wingdings" panose="05000000000000000000" pitchFamily="2" charset="2"/>
              <a:buChar char=""/>
            </a:pPr>
            <a:r>
              <a:rPr lang="en-US" sz="16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MUHAMMAD JAWAD LIAQAT</a:t>
            </a:r>
            <a:endParaRPr lang="en-US" sz="16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ctr">
              <a:lnSpc>
                <a:spcPct val="107000"/>
              </a:lnSpc>
              <a:spcBef>
                <a:spcPts val="0"/>
              </a:spcBef>
              <a:spcAft>
                <a:spcPts val="0"/>
              </a:spcAft>
              <a:buFont typeface="Wingdings" panose="05000000000000000000" pitchFamily="2" charset="2"/>
              <a:buChar char=""/>
            </a:pPr>
            <a:r>
              <a:rPr lang="en-US" sz="16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SHAH ZAIB SAJID</a:t>
            </a:r>
            <a:endParaRPr lang="en-US" sz="16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solidFill>
                <a:srgbClr val="7030A0"/>
              </a:solidFill>
            </a:endParaRPr>
          </a:p>
        </p:txBody>
      </p:sp>
      <p:pic>
        <p:nvPicPr>
          <p:cNvPr id="9" name="Picture 8">
            <a:extLst>
              <a:ext uri="{FF2B5EF4-FFF2-40B4-BE49-F238E27FC236}">
                <a16:creationId xmlns:a16="http://schemas.microsoft.com/office/drawing/2014/main" id="{ED83AD6D-400D-4134-8A2D-8B9B77158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8" y="41497"/>
            <a:ext cx="1801975" cy="1808001"/>
          </a:xfrm>
          <a:prstGeom prst="rect">
            <a:avLst/>
          </a:prstGeom>
        </p:spPr>
      </p:pic>
      <p:pic>
        <p:nvPicPr>
          <p:cNvPr id="12" name="Picture 11">
            <a:extLst>
              <a:ext uri="{FF2B5EF4-FFF2-40B4-BE49-F238E27FC236}">
                <a16:creationId xmlns:a16="http://schemas.microsoft.com/office/drawing/2014/main" id="{1883CEE2-DCE2-49F9-907B-601A7B418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5257" y="-111756"/>
            <a:ext cx="1801975" cy="1801975"/>
          </a:xfrm>
          <a:prstGeom prst="rect">
            <a:avLst/>
          </a:prstGeom>
        </p:spPr>
      </p:pic>
    </p:spTree>
    <p:extLst>
      <p:ext uri="{BB962C8B-B14F-4D97-AF65-F5344CB8AC3E}">
        <p14:creationId xmlns:p14="http://schemas.microsoft.com/office/powerpoint/2010/main" val="2571585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p:cTn id="25"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 calcmode="lin" valueType="num">
                                      <p:cBhvr>
                                        <p:cTn id="32"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1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 calcmode="lin" valueType="num">
                                      <p:cBhvr>
                                        <p:cTn id="39"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41" dur="500"/>
                                        <p:tgtEl>
                                          <p:spTgt spid="10">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 calcmode="lin" valueType="num">
                                      <p:cBhvr>
                                        <p:cTn id="46"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47" dur="500" fill="hold"/>
                                        <p:tgtEl>
                                          <p:spTgt spid="10">
                                            <p:txEl>
                                              <p:pRg st="3" end="3"/>
                                            </p:txEl>
                                          </p:spTgt>
                                        </p:tgtEl>
                                        <p:attrNameLst>
                                          <p:attrName>ppt_h</p:attrName>
                                        </p:attrNameLst>
                                      </p:cBhvr>
                                      <p:tavLst>
                                        <p:tav tm="0">
                                          <p:val>
                                            <p:fltVal val="0"/>
                                          </p:val>
                                        </p:tav>
                                        <p:tav tm="100000">
                                          <p:val>
                                            <p:strVal val="#ppt_h"/>
                                          </p:val>
                                        </p:tav>
                                      </p:tavLst>
                                    </p:anim>
                                    <p:animEffect transition="in" filter="fade">
                                      <p:cBhvr>
                                        <p:cTn id="48" dur="500"/>
                                        <p:tgtEl>
                                          <p:spTgt spid="1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anim calcmode="lin" valueType="num">
                                      <p:cBhvr>
                                        <p:cTn id="53"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54" dur="500" fill="hold"/>
                                        <p:tgtEl>
                                          <p:spTgt spid="10">
                                            <p:txEl>
                                              <p:pRg st="4" end="4"/>
                                            </p:txEl>
                                          </p:spTgt>
                                        </p:tgtEl>
                                        <p:attrNameLst>
                                          <p:attrName>ppt_h</p:attrName>
                                        </p:attrNameLst>
                                      </p:cBhvr>
                                      <p:tavLst>
                                        <p:tav tm="0">
                                          <p:val>
                                            <p:fltVal val="0"/>
                                          </p:val>
                                        </p:tav>
                                        <p:tav tm="100000">
                                          <p:val>
                                            <p:strVal val="#ppt_h"/>
                                          </p:val>
                                        </p:tav>
                                      </p:tavLst>
                                    </p:anim>
                                    <p:animEffect transition="in" filter="fade">
                                      <p:cBhvr>
                                        <p:cTn id="5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05C8-842C-D1EA-1CA6-25CBA896DDE2}"/>
              </a:ext>
            </a:extLst>
          </p:cNvPr>
          <p:cNvSpPr>
            <a:spLocks noGrp="1"/>
          </p:cNvSpPr>
          <p:nvPr>
            <p:ph type="title"/>
          </p:nvPr>
        </p:nvSpPr>
        <p:spPr>
          <a:xfrm>
            <a:off x="-2800350" y="430998"/>
            <a:ext cx="8610600" cy="1293028"/>
          </a:xfrm>
        </p:spPr>
        <p:txBody>
          <a:bodyPr>
            <a:normAutofit/>
          </a:bodyPr>
          <a:lstStyle/>
          <a:p>
            <a:r>
              <a:rPr lang="en-US" b="1" u="sng" dirty="0">
                <a:solidFill>
                  <a:srgbClr val="FFFF00"/>
                </a:solidFill>
              </a:rPr>
              <a:t>Customer module</a:t>
            </a:r>
          </a:p>
        </p:txBody>
      </p:sp>
      <p:sp>
        <p:nvSpPr>
          <p:cNvPr id="3" name="Content Placeholder 2">
            <a:extLst>
              <a:ext uri="{FF2B5EF4-FFF2-40B4-BE49-F238E27FC236}">
                <a16:creationId xmlns:a16="http://schemas.microsoft.com/office/drawing/2014/main" id="{F9BFAE55-F7B8-964D-8664-8462C4374AF1}"/>
              </a:ext>
            </a:extLst>
          </p:cNvPr>
          <p:cNvSpPr>
            <a:spLocks noGrp="1"/>
          </p:cNvSpPr>
          <p:nvPr>
            <p:ph idx="1"/>
          </p:nvPr>
        </p:nvSpPr>
        <p:spPr>
          <a:xfrm>
            <a:off x="0" y="1613535"/>
            <a:ext cx="5810250" cy="5177790"/>
          </a:xfrm>
        </p:spPr>
        <p:txBody>
          <a:bodyPr>
            <a:normAutofit/>
          </a:bodyPr>
          <a:lstStyle/>
          <a:p>
            <a:r>
              <a:rPr lang="en-US" dirty="0"/>
              <a:t>Upon selecting </a:t>
            </a:r>
            <a:r>
              <a:rPr lang="en-US" b="1" dirty="0">
                <a:solidFill>
                  <a:srgbClr val="FFFF00"/>
                </a:solidFill>
              </a:rPr>
              <a:t>Customer</a:t>
            </a:r>
            <a:r>
              <a:rPr lang="en-US" b="1" dirty="0"/>
              <a:t> </a:t>
            </a:r>
            <a:r>
              <a:rPr lang="en-US" b="1" dirty="0">
                <a:solidFill>
                  <a:srgbClr val="FFFF00"/>
                </a:solidFill>
              </a:rPr>
              <a:t>button</a:t>
            </a:r>
            <a:r>
              <a:rPr lang="en-US" b="1" dirty="0"/>
              <a:t> </a:t>
            </a:r>
            <a:r>
              <a:rPr lang="en-US" dirty="0"/>
              <a:t>from </a:t>
            </a:r>
            <a:r>
              <a:rPr lang="en-US" b="1" dirty="0">
                <a:solidFill>
                  <a:srgbClr val="FFFF00"/>
                </a:solidFill>
              </a:rPr>
              <a:t>home</a:t>
            </a:r>
            <a:r>
              <a:rPr lang="en-US" b="1" dirty="0"/>
              <a:t> </a:t>
            </a:r>
            <a:r>
              <a:rPr lang="en-US" b="1" dirty="0">
                <a:solidFill>
                  <a:srgbClr val="FFFF00"/>
                </a:solidFill>
              </a:rPr>
              <a:t>screen</a:t>
            </a:r>
            <a:r>
              <a:rPr lang="en-US" dirty="0"/>
              <a:t>, Admin will be redirected to a new tab.</a:t>
            </a:r>
          </a:p>
          <a:p>
            <a:pPr marL="0" indent="0">
              <a:buNone/>
            </a:pPr>
            <a:endParaRPr lang="en-US" dirty="0"/>
          </a:p>
          <a:p>
            <a:r>
              <a:rPr lang="en-US" dirty="0"/>
              <a:t>Admin </a:t>
            </a:r>
            <a:r>
              <a:rPr lang="en-US" b="1" dirty="0">
                <a:solidFill>
                  <a:srgbClr val="FFFF00"/>
                </a:solidFill>
              </a:rPr>
              <a:t>must</a:t>
            </a:r>
            <a:r>
              <a:rPr lang="en-US" dirty="0"/>
              <a:t> </a:t>
            </a:r>
            <a:r>
              <a:rPr lang="en-US" b="1" dirty="0">
                <a:solidFill>
                  <a:srgbClr val="FFFF00"/>
                </a:solidFill>
              </a:rPr>
              <a:t>enter</a:t>
            </a:r>
            <a:r>
              <a:rPr lang="en-US" dirty="0"/>
              <a:t> guest’s required personal information.</a:t>
            </a:r>
          </a:p>
          <a:p>
            <a:pPr marL="0" indent="0">
              <a:buNone/>
            </a:pPr>
            <a:endParaRPr lang="en-US" dirty="0"/>
          </a:p>
          <a:p>
            <a:r>
              <a:rPr lang="en-US" dirty="0"/>
              <a:t>Upon selecting </a:t>
            </a:r>
            <a:r>
              <a:rPr lang="en-US" b="1" dirty="0">
                <a:solidFill>
                  <a:srgbClr val="FFFF00"/>
                </a:solidFill>
              </a:rPr>
              <a:t>Add</a:t>
            </a:r>
            <a:r>
              <a:rPr lang="en-US" b="1" dirty="0"/>
              <a:t> </a:t>
            </a:r>
            <a:r>
              <a:rPr lang="en-US" b="1" dirty="0">
                <a:solidFill>
                  <a:srgbClr val="FFFF00"/>
                </a:solidFill>
              </a:rPr>
              <a:t>button</a:t>
            </a:r>
            <a:r>
              <a:rPr lang="en-US" dirty="0"/>
              <a:t>, guest’s record will be added to Hotel secured </a:t>
            </a:r>
            <a:r>
              <a:rPr lang="en-US" b="1" dirty="0">
                <a:solidFill>
                  <a:srgbClr val="FFFF00"/>
                </a:solidFill>
              </a:rPr>
              <a:t>database</a:t>
            </a:r>
            <a:r>
              <a:rPr lang="en-US" b="1" dirty="0"/>
              <a:t> </a:t>
            </a:r>
            <a:r>
              <a:rPr lang="en-US" b="1" dirty="0">
                <a:solidFill>
                  <a:srgbClr val="FFFF00"/>
                </a:solidFill>
              </a:rPr>
              <a:t>system</a:t>
            </a:r>
            <a:r>
              <a:rPr lang="en-US" dirty="0"/>
              <a:t>.</a:t>
            </a:r>
          </a:p>
          <a:p>
            <a:pPr marL="0" indent="0">
              <a:buNone/>
            </a:pPr>
            <a:endParaRPr lang="en-US" dirty="0"/>
          </a:p>
          <a:p>
            <a:r>
              <a:rPr lang="en-US" dirty="0"/>
              <a:t>Also record of database is visible to </a:t>
            </a:r>
            <a:r>
              <a:rPr lang="en-US" b="1" dirty="0">
                <a:solidFill>
                  <a:srgbClr val="FFFF00"/>
                </a:solidFill>
              </a:rPr>
              <a:t>search</a:t>
            </a:r>
            <a:r>
              <a:rPr lang="en-US" dirty="0"/>
              <a:t> from along with </a:t>
            </a:r>
            <a:r>
              <a:rPr lang="en-US" b="1" dirty="0">
                <a:solidFill>
                  <a:srgbClr val="FFFF00"/>
                </a:solidFill>
              </a:rPr>
              <a:t>update</a:t>
            </a:r>
            <a:r>
              <a:rPr lang="en-US" dirty="0"/>
              <a:t> and </a:t>
            </a:r>
            <a:r>
              <a:rPr lang="en-US" b="1" dirty="0">
                <a:solidFill>
                  <a:srgbClr val="FFFF00"/>
                </a:solidFill>
              </a:rPr>
              <a:t>delete</a:t>
            </a:r>
            <a:r>
              <a:rPr lang="en-US" dirty="0"/>
              <a:t> options.</a:t>
            </a:r>
          </a:p>
        </p:txBody>
      </p:sp>
      <p:pic>
        <p:nvPicPr>
          <p:cNvPr id="7" name="Picture 6">
            <a:extLst>
              <a:ext uri="{FF2B5EF4-FFF2-40B4-BE49-F238E27FC236}">
                <a16:creationId xmlns:a16="http://schemas.microsoft.com/office/drawing/2014/main" id="{2801295F-3343-DC84-C2E2-9E309C13FCE8}"/>
              </a:ext>
            </a:extLst>
          </p:cNvPr>
          <p:cNvPicPr>
            <a:picLocks noChangeAspect="1"/>
          </p:cNvPicPr>
          <p:nvPr/>
        </p:nvPicPr>
        <p:blipFill rotWithShape="1">
          <a:blip r:embed="rId2"/>
          <a:srcRect l="-140" t="11683" r="12408" b="10414"/>
          <a:stretch/>
        </p:blipFill>
        <p:spPr>
          <a:xfrm>
            <a:off x="5619750" y="1613535"/>
            <a:ext cx="6572250" cy="3863340"/>
          </a:xfrm>
          <a:prstGeom prst="rect">
            <a:avLst/>
          </a:prstGeom>
        </p:spPr>
      </p:pic>
    </p:spTree>
    <p:extLst>
      <p:ext uri="{BB962C8B-B14F-4D97-AF65-F5344CB8AC3E}">
        <p14:creationId xmlns:p14="http://schemas.microsoft.com/office/powerpoint/2010/main" val="28833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p:cTn id="4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9013873-DDB8-4ED0-8ECC-C97272972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C3E96B3-6D54-4601-9711-C9F5E46087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35781"/>
          <a:stretch/>
        </p:blipFill>
        <p:spPr>
          <a:xfrm>
            <a:off x="0" y="0"/>
            <a:ext cx="7829550" cy="1441450"/>
          </a:xfrm>
          <a:prstGeom prst="rect">
            <a:avLst/>
          </a:prstGeom>
        </p:spPr>
      </p:pic>
      <p:sp>
        <p:nvSpPr>
          <p:cNvPr id="2" name="Title 1">
            <a:extLst>
              <a:ext uri="{FF2B5EF4-FFF2-40B4-BE49-F238E27FC236}">
                <a16:creationId xmlns:a16="http://schemas.microsoft.com/office/drawing/2014/main" id="{50585CCA-4C87-2A42-C348-06F73BBDA3B2}"/>
              </a:ext>
            </a:extLst>
          </p:cNvPr>
          <p:cNvSpPr>
            <a:spLocks noGrp="1"/>
          </p:cNvSpPr>
          <p:nvPr>
            <p:ph type="title"/>
          </p:nvPr>
        </p:nvSpPr>
        <p:spPr>
          <a:xfrm>
            <a:off x="685799" y="764373"/>
            <a:ext cx="6848855" cy="1293028"/>
          </a:xfrm>
        </p:spPr>
        <p:txBody>
          <a:bodyPr>
            <a:normAutofit/>
          </a:bodyPr>
          <a:lstStyle/>
          <a:p>
            <a:endParaRPr lang="en-US" dirty="0"/>
          </a:p>
        </p:txBody>
      </p:sp>
      <p:pic>
        <p:nvPicPr>
          <p:cNvPr id="7" name="Content Placeholder 6">
            <a:extLst>
              <a:ext uri="{FF2B5EF4-FFF2-40B4-BE49-F238E27FC236}">
                <a16:creationId xmlns:a16="http://schemas.microsoft.com/office/drawing/2014/main" id="{7E83B6E9-1FA2-B7E5-DC70-BF520BC12148}"/>
              </a:ext>
            </a:extLst>
          </p:cNvPr>
          <p:cNvPicPr>
            <a:picLocks noChangeAspect="1"/>
          </p:cNvPicPr>
          <p:nvPr/>
        </p:nvPicPr>
        <p:blipFill rotWithShape="1">
          <a:blip r:embed="rId3"/>
          <a:srcRect t="13137" r="13002" b="15132"/>
          <a:stretch/>
        </p:blipFill>
        <p:spPr>
          <a:xfrm>
            <a:off x="0" y="3538245"/>
            <a:ext cx="6096000" cy="3313486"/>
          </a:xfrm>
          <a:prstGeom prst="rect">
            <a:avLst/>
          </a:prstGeom>
        </p:spPr>
      </p:pic>
      <p:pic>
        <p:nvPicPr>
          <p:cNvPr id="11" name="Picture 10">
            <a:extLst>
              <a:ext uri="{FF2B5EF4-FFF2-40B4-BE49-F238E27FC236}">
                <a16:creationId xmlns:a16="http://schemas.microsoft.com/office/drawing/2014/main" id="{3EBAE6AE-1309-4C32-49BC-85810793554C}"/>
              </a:ext>
            </a:extLst>
          </p:cNvPr>
          <p:cNvPicPr>
            <a:picLocks noChangeAspect="1"/>
          </p:cNvPicPr>
          <p:nvPr/>
        </p:nvPicPr>
        <p:blipFill rotWithShape="1">
          <a:blip r:embed="rId4"/>
          <a:srcRect l="3873" t="10096" r="8704" b="18173"/>
          <a:stretch/>
        </p:blipFill>
        <p:spPr>
          <a:xfrm>
            <a:off x="6434818" y="3600932"/>
            <a:ext cx="5757182" cy="3285867"/>
          </a:xfrm>
          <a:prstGeom prst="rect">
            <a:avLst/>
          </a:prstGeom>
        </p:spPr>
      </p:pic>
      <p:pic>
        <p:nvPicPr>
          <p:cNvPr id="9" name="Picture 8">
            <a:extLst>
              <a:ext uri="{FF2B5EF4-FFF2-40B4-BE49-F238E27FC236}">
                <a16:creationId xmlns:a16="http://schemas.microsoft.com/office/drawing/2014/main" id="{C1736EC4-BD55-891E-5CB9-F4840EAC8FAC}"/>
              </a:ext>
            </a:extLst>
          </p:cNvPr>
          <p:cNvPicPr>
            <a:picLocks noChangeAspect="1"/>
          </p:cNvPicPr>
          <p:nvPr/>
        </p:nvPicPr>
        <p:blipFill rotWithShape="1">
          <a:blip r:embed="rId5"/>
          <a:srcRect t="18167" r="11872" b="10101"/>
          <a:stretch/>
        </p:blipFill>
        <p:spPr>
          <a:xfrm>
            <a:off x="6390896" y="0"/>
            <a:ext cx="5757182" cy="3381537"/>
          </a:xfrm>
          <a:prstGeom prst="rect">
            <a:avLst/>
          </a:prstGeom>
        </p:spPr>
      </p:pic>
      <p:pic>
        <p:nvPicPr>
          <p:cNvPr id="5" name="Picture 4">
            <a:extLst>
              <a:ext uri="{FF2B5EF4-FFF2-40B4-BE49-F238E27FC236}">
                <a16:creationId xmlns:a16="http://schemas.microsoft.com/office/drawing/2014/main" id="{96AEC1F9-A170-AD0F-C258-6452EF86A7D7}"/>
              </a:ext>
            </a:extLst>
          </p:cNvPr>
          <p:cNvPicPr>
            <a:picLocks noChangeAspect="1"/>
          </p:cNvPicPr>
          <p:nvPr/>
        </p:nvPicPr>
        <p:blipFill rotWithShape="1">
          <a:blip r:embed="rId6"/>
          <a:srcRect t="18132" r="12839" b="10137"/>
          <a:stretch/>
        </p:blipFill>
        <p:spPr>
          <a:xfrm>
            <a:off x="0" y="-42783"/>
            <a:ext cx="6139922" cy="3429000"/>
          </a:xfrm>
          <a:prstGeom prst="rect">
            <a:avLst/>
          </a:prstGeom>
        </p:spPr>
      </p:pic>
      <p:sp>
        <p:nvSpPr>
          <p:cNvPr id="12" name="Content Placeholder 14">
            <a:extLst>
              <a:ext uri="{FF2B5EF4-FFF2-40B4-BE49-F238E27FC236}">
                <a16:creationId xmlns:a16="http://schemas.microsoft.com/office/drawing/2014/main" id="{622FA4FD-8F1E-32E9-AF21-D8999F4D041D}"/>
              </a:ext>
            </a:extLst>
          </p:cNvPr>
          <p:cNvSpPr txBox="1">
            <a:spLocks/>
          </p:cNvSpPr>
          <p:nvPr/>
        </p:nvSpPr>
        <p:spPr>
          <a:xfrm>
            <a:off x="752912" y="2219727"/>
            <a:ext cx="6848854"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A5308EE0-ECEE-D28C-1009-6C7FB66DB96F}"/>
              </a:ext>
            </a:extLst>
          </p:cNvPr>
          <p:cNvSpPr/>
          <p:nvPr/>
        </p:nvSpPr>
        <p:spPr>
          <a:xfrm>
            <a:off x="43922" y="2571750"/>
            <a:ext cx="591544" cy="748005"/>
          </a:xfrm>
          <a:prstGeom prst="ellipse">
            <a:avLst/>
          </a:prstGeom>
          <a:no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096A34D-B1F2-3B8B-F9C6-3F4DF1F248CF}"/>
              </a:ext>
            </a:extLst>
          </p:cNvPr>
          <p:cNvSpPr/>
          <p:nvPr/>
        </p:nvSpPr>
        <p:spPr>
          <a:xfrm>
            <a:off x="6892834" y="2555834"/>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18C6AD21-68DF-5E1D-1F90-CF3FE188CC56}"/>
              </a:ext>
            </a:extLst>
          </p:cNvPr>
          <p:cNvSpPr>
            <a:spLocks noGrp="1"/>
          </p:cNvSpPr>
          <p:nvPr>
            <p:ph idx="1"/>
          </p:nvPr>
        </p:nvSpPr>
        <p:spPr>
          <a:xfrm>
            <a:off x="1055689" y="6442075"/>
            <a:ext cx="658812" cy="415925"/>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endParaRPr lang="en-US" dirty="0"/>
          </a:p>
        </p:txBody>
      </p:sp>
      <p:sp>
        <p:nvSpPr>
          <p:cNvPr id="21" name="Oval 20">
            <a:extLst>
              <a:ext uri="{FF2B5EF4-FFF2-40B4-BE49-F238E27FC236}">
                <a16:creationId xmlns:a16="http://schemas.microsoft.com/office/drawing/2014/main" id="{0E7D062E-B66A-16D5-BA78-0F606BC3AE49}"/>
              </a:ext>
            </a:extLst>
          </p:cNvPr>
          <p:cNvSpPr/>
          <p:nvPr/>
        </p:nvSpPr>
        <p:spPr>
          <a:xfrm>
            <a:off x="8009157" y="6077012"/>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8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9">
                                            <p:bg/>
                                          </p:spTgt>
                                        </p:tgtEl>
                                        <p:attrNameLst>
                                          <p:attrName>style.visibility</p:attrName>
                                        </p:attrNameLst>
                                      </p:cBhvr>
                                      <p:to>
                                        <p:strVal val="visible"/>
                                      </p:to>
                                    </p:set>
                                    <p:animEffect transition="in" filter="barn(inVertical)">
                                      <p:cBhvr>
                                        <p:cTn id="32" dur="500"/>
                                        <p:tgtEl>
                                          <p:spTgt spid="19">
                                            <p:bg/>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nodePh="1">
                                  <p:stCondLst>
                                    <p:cond delay="0"/>
                                  </p:stCondLst>
                                  <p:endCondLst>
                                    <p:cond evt="begin" delay="0">
                                      <p:tn val="35"/>
                                    </p:cond>
                                  </p:end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barn(inVertical)">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randombar(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build="p"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1288-52B3-D6EC-102B-D866B43646AE}"/>
              </a:ext>
            </a:extLst>
          </p:cNvPr>
          <p:cNvSpPr>
            <a:spLocks noGrp="1"/>
          </p:cNvSpPr>
          <p:nvPr>
            <p:ph type="title"/>
          </p:nvPr>
        </p:nvSpPr>
        <p:spPr>
          <a:xfrm>
            <a:off x="1566333" y="591138"/>
            <a:ext cx="8610600" cy="1293028"/>
          </a:xfrm>
        </p:spPr>
        <p:txBody>
          <a:bodyPr>
            <a:normAutofit/>
          </a:bodyPr>
          <a:lstStyle/>
          <a:p>
            <a:r>
              <a:rPr lang="en-US" b="1" u="sng" dirty="0">
                <a:solidFill>
                  <a:srgbClr val="FFFF00"/>
                </a:solidFill>
              </a:rPr>
              <a:t>Room module</a:t>
            </a:r>
          </a:p>
        </p:txBody>
      </p:sp>
      <p:pic>
        <p:nvPicPr>
          <p:cNvPr id="5" name="Content Placeholder 4">
            <a:extLst>
              <a:ext uri="{FF2B5EF4-FFF2-40B4-BE49-F238E27FC236}">
                <a16:creationId xmlns:a16="http://schemas.microsoft.com/office/drawing/2014/main" id="{5341E7EA-8241-575D-8E9A-E18DDB743D22}"/>
              </a:ext>
            </a:extLst>
          </p:cNvPr>
          <p:cNvPicPr>
            <a:picLocks noChangeAspect="1"/>
          </p:cNvPicPr>
          <p:nvPr/>
        </p:nvPicPr>
        <p:blipFill rotWithShape="1">
          <a:blip r:embed="rId2"/>
          <a:srcRect b="8053"/>
          <a:stretch/>
        </p:blipFill>
        <p:spPr>
          <a:xfrm>
            <a:off x="55032" y="1844278"/>
            <a:ext cx="6265336" cy="3907165"/>
          </a:xfrm>
          <a:prstGeom prst="rect">
            <a:avLst/>
          </a:prstGeom>
        </p:spPr>
      </p:pic>
      <p:sp>
        <p:nvSpPr>
          <p:cNvPr id="9" name="Content Placeholder 8">
            <a:extLst>
              <a:ext uri="{FF2B5EF4-FFF2-40B4-BE49-F238E27FC236}">
                <a16:creationId xmlns:a16="http://schemas.microsoft.com/office/drawing/2014/main" id="{000B3A3A-7242-9872-960E-EC3863072BF5}"/>
              </a:ext>
            </a:extLst>
          </p:cNvPr>
          <p:cNvSpPr>
            <a:spLocks noGrp="1"/>
          </p:cNvSpPr>
          <p:nvPr>
            <p:ph idx="1"/>
          </p:nvPr>
        </p:nvSpPr>
        <p:spPr>
          <a:xfrm>
            <a:off x="6320368" y="1884166"/>
            <a:ext cx="5816600" cy="4024125"/>
          </a:xfrm>
        </p:spPr>
        <p:txBody>
          <a:bodyPr>
            <a:normAutofit/>
          </a:bodyPr>
          <a:lstStyle/>
          <a:p>
            <a:r>
              <a:rPr lang="en-US" sz="2000" dirty="0"/>
              <a:t>Upon selecting </a:t>
            </a:r>
            <a:r>
              <a:rPr lang="en-US" sz="2000" b="1" dirty="0">
                <a:solidFill>
                  <a:srgbClr val="FFFF00"/>
                </a:solidFill>
              </a:rPr>
              <a:t>Room</a:t>
            </a:r>
            <a:r>
              <a:rPr lang="en-US" sz="2000" b="1" dirty="0"/>
              <a:t> </a:t>
            </a:r>
            <a:r>
              <a:rPr lang="en-US" sz="2000" b="1" dirty="0">
                <a:solidFill>
                  <a:srgbClr val="FFFF00"/>
                </a:solidFill>
              </a:rPr>
              <a:t>button</a:t>
            </a:r>
            <a:r>
              <a:rPr lang="en-US" sz="2000" b="1" dirty="0"/>
              <a:t> </a:t>
            </a:r>
            <a:r>
              <a:rPr lang="en-US" sz="2000" dirty="0"/>
              <a:t>from </a:t>
            </a:r>
            <a:r>
              <a:rPr lang="en-US" sz="2000" b="1" dirty="0">
                <a:solidFill>
                  <a:srgbClr val="FFFF00"/>
                </a:solidFill>
              </a:rPr>
              <a:t>home</a:t>
            </a:r>
            <a:r>
              <a:rPr lang="en-US" sz="2000" b="1" dirty="0"/>
              <a:t> </a:t>
            </a:r>
            <a:r>
              <a:rPr lang="en-US" sz="2000" b="1" dirty="0">
                <a:solidFill>
                  <a:srgbClr val="FFFF00"/>
                </a:solidFill>
              </a:rPr>
              <a:t>screen</a:t>
            </a:r>
            <a:r>
              <a:rPr lang="en-US" sz="2000" dirty="0"/>
              <a:t>, admin will be redirected to a new tab.</a:t>
            </a:r>
          </a:p>
          <a:p>
            <a:r>
              <a:rPr lang="en-US" sz="2000" dirty="0"/>
              <a:t>Admin must select from available </a:t>
            </a:r>
            <a:r>
              <a:rPr lang="en-US" sz="2000" b="1" dirty="0">
                <a:solidFill>
                  <a:srgbClr val="FFFF00"/>
                </a:solidFill>
              </a:rPr>
              <a:t>room</a:t>
            </a:r>
            <a:r>
              <a:rPr lang="en-US" sz="2000" b="1" dirty="0"/>
              <a:t> </a:t>
            </a:r>
            <a:r>
              <a:rPr lang="en-US" sz="2000" b="1" dirty="0">
                <a:solidFill>
                  <a:srgbClr val="FFFF00"/>
                </a:solidFill>
              </a:rPr>
              <a:t>types</a:t>
            </a:r>
            <a:r>
              <a:rPr lang="en-US" sz="2000" dirty="0"/>
              <a:t> and </a:t>
            </a:r>
            <a:r>
              <a:rPr lang="en-US" sz="2000" b="1" dirty="0">
                <a:solidFill>
                  <a:srgbClr val="FFFF00"/>
                </a:solidFill>
              </a:rPr>
              <a:t>room</a:t>
            </a:r>
            <a:r>
              <a:rPr lang="en-US" sz="2000" b="1" dirty="0"/>
              <a:t> </a:t>
            </a:r>
            <a:r>
              <a:rPr lang="en-US" sz="2000" b="1" dirty="0">
                <a:solidFill>
                  <a:srgbClr val="FFFF00"/>
                </a:solidFill>
              </a:rPr>
              <a:t>numbers</a:t>
            </a:r>
            <a:r>
              <a:rPr lang="en-US" sz="2000" dirty="0"/>
              <a:t>.</a:t>
            </a:r>
          </a:p>
          <a:p>
            <a:r>
              <a:rPr lang="en-US" sz="2000" dirty="0"/>
              <a:t>Upon selecting </a:t>
            </a:r>
            <a:r>
              <a:rPr lang="en-US" sz="2000" b="1" dirty="0"/>
              <a:t>Add button</a:t>
            </a:r>
            <a:r>
              <a:rPr lang="en-US" sz="2000" dirty="0"/>
              <a:t>, the record will be added to Hotel secured database system.</a:t>
            </a:r>
          </a:p>
          <a:p>
            <a:r>
              <a:rPr lang="en-US" sz="2000" dirty="0"/>
              <a:t>Also record of database is visible to </a:t>
            </a:r>
            <a:r>
              <a:rPr lang="en-US" sz="2000" b="1" dirty="0">
                <a:solidFill>
                  <a:srgbClr val="FFFF00"/>
                </a:solidFill>
              </a:rPr>
              <a:t>search</a:t>
            </a:r>
            <a:r>
              <a:rPr lang="en-US" sz="2000" dirty="0"/>
              <a:t> from along with </a:t>
            </a:r>
            <a:r>
              <a:rPr lang="en-US" sz="2000" b="1" dirty="0">
                <a:solidFill>
                  <a:srgbClr val="FFFF00"/>
                </a:solidFill>
              </a:rPr>
              <a:t>update</a:t>
            </a:r>
            <a:r>
              <a:rPr lang="en-US" sz="2000" dirty="0"/>
              <a:t> and </a:t>
            </a:r>
            <a:r>
              <a:rPr lang="en-US" sz="2000" b="1" dirty="0">
                <a:solidFill>
                  <a:srgbClr val="FFFF00"/>
                </a:solidFill>
              </a:rPr>
              <a:t>delete</a:t>
            </a:r>
            <a:r>
              <a:rPr lang="en-US" sz="2000" dirty="0"/>
              <a:t> options.</a:t>
            </a:r>
          </a:p>
          <a:p>
            <a:pPr marL="0" indent="0">
              <a:buNone/>
            </a:pPr>
            <a:endParaRPr lang="en-US" sz="2000" dirty="0"/>
          </a:p>
        </p:txBody>
      </p:sp>
    </p:spTree>
    <p:extLst>
      <p:ext uri="{BB962C8B-B14F-4D97-AF65-F5344CB8AC3E}">
        <p14:creationId xmlns:p14="http://schemas.microsoft.com/office/powerpoint/2010/main" val="2849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p:cTn id="1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 calcmode="lin" valueType="num">
                                      <p:cBhvr>
                                        <p:cTn id="26"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 calcmode="lin" valueType="num">
                                      <p:cBhvr>
                                        <p:cTn id="3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 calcmode="lin" valueType="num">
                                      <p:cBhvr>
                                        <p:cTn id="40"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E521-C0A2-FD07-61A7-AC8C59AD43A1}"/>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1F80C36A-06A5-66DD-327A-C616CC01B6D8}"/>
              </a:ext>
            </a:extLst>
          </p:cNvPr>
          <p:cNvPicPr>
            <a:picLocks noGrp="1" noChangeAspect="1"/>
          </p:cNvPicPr>
          <p:nvPr>
            <p:ph idx="1"/>
          </p:nvPr>
        </p:nvPicPr>
        <p:blipFill rotWithShape="1">
          <a:blip r:embed="rId2"/>
          <a:srcRect l="8363" t="13051" r="4085" b="9439"/>
          <a:stretch/>
        </p:blipFill>
        <p:spPr>
          <a:xfrm>
            <a:off x="6158697" y="0"/>
            <a:ext cx="6031825" cy="3265760"/>
          </a:xfrm>
        </p:spPr>
      </p:pic>
      <p:pic>
        <p:nvPicPr>
          <p:cNvPr id="6" name="Picture 5">
            <a:extLst>
              <a:ext uri="{FF2B5EF4-FFF2-40B4-BE49-F238E27FC236}">
                <a16:creationId xmlns:a16="http://schemas.microsoft.com/office/drawing/2014/main" id="{AADC57C9-7B8D-82EA-CE08-DE2F200A22C8}"/>
              </a:ext>
            </a:extLst>
          </p:cNvPr>
          <p:cNvPicPr>
            <a:picLocks noChangeAspect="1"/>
          </p:cNvPicPr>
          <p:nvPr/>
        </p:nvPicPr>
        <p:blipFill rotWithShape="1">
          <a:blip r:embed="rId3"/>
          <a:srcRect l="8326" t="13405" r="3509" b="9266"/>
          <a:stretch/>
        </p:blipFill>
        <p:spPr>
          <a:xfrm>
            <a:off x="0" y="-1"/>
            <a:ext cx="6031824" cy="3265760"/>
          </a:xfrm>
          <a:prstGeom prst="rect">
            <a:avLst/>
          </a:prstGeom>
        </p:spPr>
      </p:pic>
      <p:pic>
        <p:nvPicPr>
          <p:cNvPr id="10" name="Picture 9">
            <a:extLst>
              <a:ext uri="{FF2B5EF4-FFF2-40B4-BE49-F238E27FC236}">
                <a16:creationId xmlns:a16="http://schemas.microsoft.com/office/drawing/2014/main" id="{8A096C0D-7594-AC1C-C583-8F45CA66258C}"/>
              </a:ext>
            </a:extLst>
          </p:cNvPr>
          <p:cNvPicPr>
            <a:picLocks noChangeAspect="1"/>
          </p:cNvPicPr>
          <p:nvPr/>
        </p:nvPicPr>
        <p:blipFill rotWithShape="1">
          <a:blip r:embed="rId4"/>
          <a:srcRect l="8257" t="14385" r="4014" b="9546"/>
          <a:stretch/>
        </p:blipFill>
        <p:spPr>
          <a:xfrm>
            <a:off x="0" y="3592241"/>
            <a:ext cx="6031824" cy="3265759"/>
          </a:xfrm>
          <a:prstGeom prst="rect">
            <a:avLst/>
          </a:prstGeom>
        </p:spPr>
      </p:pic>
      <p:pic>
        <p:nvPicPr>
          <p:cNvPr id="12" name="Picture 11">
            <a:extLst>
              <a:ext uri="{FF2B5EF4-FFF2-40B4-BE49-F238E27FC236}">
                <a16:creationId xmlns:a16="http://schemas.microsoft.com/office/drawing/2014/main" id="{92346F5E-B96F-628A-F832-A6D3A6551B87}"/>
              </a:ext>
            </a:extLst>
          </p:cNvPr>
          <p:cNvPicPr>
            <a:picLocks noChangeAspect="1"/>
          </p:cNvPicPr>
          <p:nvPr/>
        </p:nvPicPr>
        <p:blipFill rotWithShape="1">
          <a:blip r:embed="rId5"/>
          <a:srcRect l="4198" t="6790" r="7798" b="17141"/>
          <a:stretch/>
        </p:blipFill>
        <p:spPr>
          <a:xfrm>
            <a:off x="6158697" y="3592240"/>
            <a:ext cx="6033303" cy="3265759"/>
          </a:xfrm>
          <a:prstGeom prst="rect">
            <a:avLst/>
          </a:prstGeom>
        </p:spPr>
      </p:pic>
      <p:sp>
        <p:nvSpPr>
          <p:cNvPr id="17" name="Oval 16">
            <a:extLst>
              <a:ext uri="{FF2B5EF4-FFF2-40B4-BE49-F238E27FC236}">
                <a16:creationId xmlns:a16="http://schemas.microsoft.com/office/drawing/2014/main" id="{A749FEF9-3A40-5D98-7916-59E93620F901}"/>
              </a:ext>
            </a:extLst>
          </p:cNvPr>
          <p:cNvSpPr/>
          <p:nvPr/>
        </p:nvSpPr>
        <p:spPr>
          <a:xfrm>
            <a:off x="0" y="1410887"/>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7B6071-3F37-54A4-638B-C170D3E1B33E}"/>
              </a:ext>
            </a:extLst>
          </p:cNvPr>
          <p:cNvSpPr/>
          <p:nvPr/>
        </p:nvSpPr>
        <p:spPr>
          <a:xfrm>
            <a:off x="6645716" y="1317534"/>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E69C58-066D-A26E-AED4-B4F844F207B5}"/>
              </a:ext>
            </a:extLst>
          </p:cNvPr>
          <p:cNvSpPr/>
          <p:nvPr/>
        </p:nvSpPr>
        <p:spPr>
          <a:xfrm>
            <a:off x="7578133" y="4941259"/>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4C7CF0-1216-8792-F792-28AFDE1B9444}"/>
              </a:ext>
            </a:extLst>
          </p:cNvPr>
          <p:cNvSpPr/>
          <p:nvPr/>
        </p:nvSpPr>
        <p:spPr>
          <a:xfrm>
            <a:off x="938639" y="4941260"/>
            <a:ext cx="555184" cy="8097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18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2A02F453-E51B-0637-1DEB-8D6C22FE41A4}"/>
              </a:ext>
            </a:extLst>
          </p:cNvPr>
          <p:cNvSpPr>
            <a:spLocks noGrp="1"/>
          </p:cNvSpPr>
          <p:nvPr>
            <p:ph type="title"/>
          </p:nvPr>
        </p:nvSpPr>
        <p:spPr>
          <a:xfrm>
            <a:off x="1676399" y="0"/>
            <a:ext cx="3977639" cy="1600200"/>
          </a:xfrm>
        </p:spPr>
        <p:txBody>
          <a:bodyPr anchor="b">
            <a:normAutofit/>
          </a:bodyPr>
          <a:lstStyle/>
          <a:p>
            <a:pPr algn="l"/>
            <a:r>
              <a:rPr lang="en-US" sz="3200" b="1" u="sng" dirty="0">
                <a:solidFill>
                  <a:srgbClr val="FFFF00"/>
                </a:solidFill>
              </a:rPr>
              <a:t>Detail module</a:t>
            </a:r>
          </a:p>
        </p:txBody>
      </p:sp>
      <p:sp>
        <p:nvSpPr>
          <p:cNvPr id="9" name="Content Placeholder 8">
            <a:extLst>
              <a:ext uri="{FF2B5EF4-FFF2-40B4-BE49-F238E27FC236}">
                <a16:creationId xmlns:a16="http://schemas.microsoft.com/office/drawing/2014/main" id="{F598FA3D-E46B-B1CA-FA8C-344682140E9A}"/>
              </a:ext>
            </a:extLst>
          </p:cNvPr>
          <p:cNvSpPr>
            <a:spLocks noGrp="1"/>
          </p:cNvSpPr>
          <p:nvPr>
            <p:ph idx="1"/>
          </p:nvPr>
        </p:nvSpPr>
        <p:spPr>
          <a:xfrm>
            <a:off x="0" y="1763272"/>
            <a:ext cx="4810125" cy="4942327"/>
          </a:xfrm>
        </p:spPr>
        <p:txBody>
          <a:bodyPr>
            <a:normAutofit/>
          </a:bodyPr>
          <a:lstStyle/>
          <a:p>
            <a:r>
              <a:rPr lang="en-US" sz="1800" dirty="0"/>
              <a:t>Upon selecting </a:t>
            </a:r>
            <a:r>
              <a:rPr lang="en-US" sz="1800" b="1" dirty="0">
                <a:solidFill>
                  <a:srgbClr val="FFFF00"/>
                </a:solidFill>
              </a:rPr>
              <a:t>Detail</a:t>
            </a:r>
            <a:r>
              <a:rPr lang="en-US" sz="1800" b="1" dirty="0"/>
              <a:t> </a:t>
            </a:r>
            <a:r>
              <a:rPr lang="en-US" sz="1800" b="1" dirty="0">
                <a:solidFill>
                  <a:srgbClr val="FFFF00"/>
                </a:solidFill>
              </a:rPr>
              <a:t>button</a:t>
            </a:r>
            <a:r>
              <a:rPr lang="en-US" sz="1800" b="1" dirty="0"/>
              <a:t> </a:t>
            </a:r>
            <a:r>
              <a:rPr lang="en-US" sz="1800" dirty="0"/>
              <a:t>from </a:t>
            </a:r>
            <a:r>
              <a:rPr lang="en-US" sz="1800" b="1" dirty="0">
                <a:solidFill>
                  <a:srgbClr val="FFFF00"/>
                </a:solidFill>
              </a:rPr>
              <a:t>home</a:t>
            </a:r>
            <a:r>
              <a:rPr lang="en-US" sz="1800" b="1" dirty="0"/>
              <a:t> </a:t>
            </a:r>
            <a:r>
              <a:rPr lang="en-US" sz="1800" b="1" dirty="0">
                <a:solidFill>
                  <a:srgbClr val="FFFF00"/>
                </a:solidFill>
              </a:rPr>
              <a:t>screen</a:t>
            </a:r>
            <a:r>
              <a:rPr lang="en-US" sz="1800" dirty="0"/>
              <a:t>, admin will be redirected to a new tab.</a:t>
            </a:r>
          </a:p>
          <a:p>
            <a:endParaRPr lang="en-US" sz="1800" dirty="0"/>
          </a:p>
          <a:p>
            <a:r>
              <a:rPr lang="en-US" sz="1800" dirty="0"/>
              <a:t>Admin can </a:t>
            </a:r>
            <a:r>
              <a:rPr lang="en-US" sz="1800" b="1" dirty="0">
                <a:solidFill>
                  <a:srgbClr val="FFFF00"/>
                </a:solidFill>
              </a:rPr>
              <a:t>fetch</a:t>
            </a:r>
            <a:r>
              <a:rPr lang="en-US" sz="1800" b="1" dirty="0"/>
              <a:t> </a:t>
            </a:r>
            <a:r>
              <a:rPr lang="en-US" sz="1800" b="1" dirty="0">
                <a:solidFill>
                  <a:srgbClr val="FFFF00"/>
                </a:solidFill>
              </a:rPr>
              <a:t>data</a:t>
            </a:r>
            <a:r>
              <a:rPr lang="en-US" sz="1800" b="1" dirty="0"/>
              <a:t> </a:t>
            </a:r>
            <a:r>
              <a:rPr lang="en-US" sz="1800" dirty="0"/>
              <a:t>of guests and can </a:t>
            </a:r>
            <a:r>
              <a:rPr lang="en-US" sz="1800" b="1" dirty="0">
                <a:solidFill>
                  <a:srgbClr val="FFFF00"/>
                </a:solidFill>
              </a:rPr>
              <a:t>update</a:t>
            </a:r>
            <a:r>
              <a:rPr lang="en-US" sz="1800" dirty="0"/>
              <a:t> details of the room.</a:t>
            </a:r>
          </a:p>
          <a:p>
            <a:endParaRPr lang="en-US" sz="1800" dirty="0"/>
          </a:p>
          <a:p>
            <a:r>
              <a:rPr lang="en-US" sz="1800" dirty="0"/>
              <a:t>Also, </a:t>
            </a:r>
            <a:r>
              <a:rPr lang="en-US" sz="1800" b="1" dirty="0">
                <a:solidFill>
                  <a:srgbClr val="FFFF00"/>
                </a:solidFill>
              </a:rPr>
              <a:t>final</a:t>
            </a:r>
            <a:r>
              <a:rPr lang="en-US" sz="1800" b="1" dirty="0"/>
              <a:t> </a:t>
            </a:r>
            <a:r>
              <a:rPr lang="en-US" sz="1800" b="1" dirty="0">
                <a:solidFill>
                  <a:srgbClr val="FFFF00"/>
                </a:solidFill>
              </a:rPr>
              <a:t>bill</a:t>
            </a:r>
            <a:r>
              <a:rPr lang="en-US" sz="1800" b="1" dirty="0"/>
              <a:t> </a:t>
            </a:r>
            <a:r>
              <a:rPr lang="en-US" sz="1800" dirty="0"/>
              <a:t>is generated here after entering check out date and other details.</a:t>
            </a:r>
          </a:p>
          <a:p>
            <a:endParaRPr lang="en-US" sz="1800" dirty="0"/>
          </a:p>
          <a:p>
            <a:r>
              <a:rPr lang="en-US" sz="1800" dirty="0"/>
              <a:t>Also record of database is visible to </a:t>
            </a:r>
            <a:r>
              <a:rPr lang="en-US" sz="1800" b="1" dirty="0">
                <a:solidFill>
                  <a:srgbClr val="FFFF00"/>
                </a:solidFill>
              </a:rPr>
              <a:t>search</a:t>
            </a:r>
            <a:r>
              <a:rPr lang="en-US" sz="1800" dirty="0"/>
              <a:t> from along with </a:t>
            </a:r>
            <a:r>
              <a:rPr lang="en-US" sz="1800" b="1" dirty="0">
                <a:solidFill>
                  <a:srgbClr val="FFFF00"/>
                </a:solidFill>
              </a:rPr>
              <a:t>update</a:t>
            </a:r>
            <a:r>
              <a:rPr lang="en-US" sz="1800" dirty="0"/>
              <a:t> and </a:t>
            </a:r>
            <a:r>
              <a:rPr lang="en-US" sz="1800" b="1" dirty="0">
                <a:solidFill>
                  <a:srgbClr val="FFFF00"/>
                </a:solidFill>
              </a:rPr>
              <a:t>delete</a:t>
            </a:r>
            <a:r>
              <a:rPr lang="en-US" sz="1800" dirty="0"/>
              <a:t> options.</a:t>
            </a:r>
          </a:p>
          <a:p>
            <a:endParaRPr lang="en-US" sz="1800" dirty="0"/>
          </a:p>
          <a:p>
            <a:endParaRPr lang="en-US" sz="1800" dirty="0"/>
          </a:p>
        </p:txBody>
      </p:sp>
      <p:pic>
        <p:nvPicPr>
          <p:cNvPr id="5" name="Content Placeholder 4">
            <a:extLst>
              <a:ext uri="{FF2B5EF4-FFF2-40B4-BE49-F238E27FC236}">
                <a16:creationId xmlns:a16="http://schemas.microsoft.com/office/drawing/2014/main" id="{0C3EC106-C485-29E0-C3A0-2AC34CC242E5}"/>
              </a:ext>
            </a:extLst>
          </p:cNvPr>
          <p:cNvPicPr>
            <a:picLocks noChangeAspect="1"/>
          </p:cNvPicPr>
          <p:nvPr/>
        </p:nvPicPr>
        <p:blipFill rotWithShape="1">
          <a:blip r:embed="rId3"/>
          <a:srcRect l="2177" t="2413" r="9768" b="21647"/>
          <a:stretch/>
        </p:blipFill>
        <p:spPr>
          <a:xfrm>
            <a:off x="4876799" y="1618035"/>
            <a:ext cx="7381875" cy="4144589"/>
          </a:xfrm>
          <a:prstGeom prst="rect">
            <a:avLst/>
          </a:prstGeom>
        </p:spPr>
      </p:pic>
    </p:spTree>
    <p:extLst>
      <p:ext uri="{BB962C8B-B14F-4D97-AF65-F5344CB8AC3E}">
        <p14:creationId xmlns:p14="http://schemas.microsoft.com/office/powerpoint/2010/main" val="3068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p:cTn id="1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 calcmode="lin" valueType="num">
                                      <p:cBhvr>
                                        <p:cTn id="26"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 calcmode="lin" valueType="num">
                                      <p:cBhvr>
                                        <p:cTn id="33"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xEl>
                                              <p:pRg st="6" end="6"/>
                                            </p:txEl>
                                          </p:spTgt>
                                        </p:tgtEl>
                                        <p:attrNameLst>
                                          <p:attrName>style.visibility</p:attrName>
                                        </p:attrNameLst>
                                      </p:cBhvr>
                                      <p:to>
                                        <p:strVal val="visible"/>
                                      </p:to>
                                    </p:set>
                                    <p:anim calcmode="lin" valueType="num">
                                      <p:cBhvr>
                                        <p:cTn id="40"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4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E473-45F1-BC51-7C93-0F9B9EF108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FC1E53-F718-9DFA-18FB-1BEDF8808D0E}"/>
              </a:ext>
            </a:extLst>
          </p:cNvPr>
          <p:cNvPicPr>
            <a:picLocks noGrp="1" noChangeAspect="1"/>
          </p:cNvPicPr>
          <p:nvPr>
            <p:ph idx="1"/>
          </p:nvPr>
        </p:nvPicPr>
        <p:blipFill rotWithShape="1">
          <a:blip r:embed="rId2"/>
          <a:srcRect l="1900" t="2288" r="9669" b="21199"/>
          <a:stretch/>
        </p:blipFill>
        <p:spPr>
          <a:xfrm>
            <a:off x="0" y="-1"/>
            <a:ext cx="5934126" cy="3295649"/>
          </a:xfrm>
        </p:spPr>
      </p:pic>
      <p:pic>
        <p:nvPicPr>
          <p:cNvPr id="7" name="Picture 6">
            <a:extLst>
              <a:ext uri="{FF2B5EF4-FFF2-40B4-BE49-F238E27FC236}">
                <a16:creationId xmlns:a16="http://schemas.microsoft.com/office/drawing/2014/main" id="{405044E6-9FF2-3A8C-EBFC-154015E444F7}"/>
              </a:ext>
            </a:extLst>
          </p:cNvPr>
          <p:cNvPicPr>
            <a:picLocks noChangeAspect="1"/>
          </p:cNvPicPr>
          <p:nvPr/>
        </p:nvPicPr>
        <p:blipFill rotWithShape="1">
          <a:blip r:embed="rId3"/>
          <a:srcRect l="1837" t="3200" r="9770" b="21729"/>
          <a:stretch/>
        </p:blipFill>
        <p:spPr>
          <a:xfrm>
            <a:off x="-1" y="3562351"/>
            <a:ext cx="5934127" cy="3295649"/>
          </a:xfrm>
          <a:prstGeom prst="rect">
            <a:avLst/>
          </a:prstGeom>
        </p:spPr>
      </p:pic>
      <p:pic>
        <p:nvPicPr>
          <p:cNvPr id="9" name="Picture 8">
            <a:extLst>
              <a:ext uri="{FF2B5EF4-FFF2-40B4-BE49-F238E27FC236}">
                <a16:creationId xmlns:a16="http://schemas.microsoft.com/office/drawing/2014/main" id="{868E206D-1AF2-8EF6-87F7-3242CAD05EE4}"/>
              </a:ext>
            </a:extLst>
          </p:cNvPr>
          <p:cNvPicPr>
            <a:picLocks noChangeAspect="1"/>
          </p:cNvPicPr>
          <p:nvPr/>
        </p:nvPicPr>
        <p:blipFill rotWithShape="1">
          <a:blip r:embed="rId4"/>
          <a:srcRect l="1855" t="3338" r="9888" b="21810"/>
          <a:stretch/>
        </p:blipFill>
        <p:spPr>
          <a:xfrm>
            <a:off x="6273806" y="-2"/>
            <a:ext cx="5918194" cy="3295648"/>
          </a:xfrm>
          <a:prstGeom prst="rect">
            <a:avLst/>
          </a:prstGeom>
        </p:spPr>
      </p:pic>
      <p:pic>
        <p:nvPicPr>
          <p:cNvPr id="11" name="Picture 10">
            <a:extLst>
              <a:ext uri="{FF2B5EF4-FFF2-40B4-BE49-F238E27FC236}">
                <a16:creationId xmlns:a16="http://schemas.microsoft.com/office/drawing/2014/main" id="{F61C6D85-24D6-90A2-927D-8DF95334140B}"/>
              </a:ext>
            </a:extLst>
          </p:cNvPr>
          <p:cNvPicPr>
            <a:picLocks noChangeAspect="1"/>
          </p:cNvPicPr>
          <p:nvPr/>
        </p:nvPicPr>
        <p:blipFill rotWithShape="1">
          <a:blip r:embed="rId5"/>
          <a:srcRect l="2043" t="2078" r="9836" b="21252"/>
          <a:stretch/>
        </p:blipFill>
        <p:spPr>
          <a:xfrm>
            <a:off x="6273806" y="3551879"/>
            <a:ext cx="5924750" cy="3295648"/>
          </a:xfrm>
          <a:prstGeom prst="rect">
            <a:avLst/>
          </a:prstGeom>
        </p:spPr>
      </p:pic>
      <p:sp>
        <p:nvSpPr>
          <p:cNvPr id="12" name="Oval 11">
            <a:extLst>
              <a:ext uri="{FF2B5EF4-FFF2-40B4-BE49-F238E27FC236}">
                <a16:creationId xmlns:a16="http://schemas.microsoft.com/office/drawing/2014/main" id="{98D62B0F-632F-8C06-EE32-009210B4E699}"/>
              </a:ext>
            </a:extLst>
          </p:cNvPr>
          <p:cNvSpPr/>
          <p:nvPr/>
        </p:nvSpPr>
        <p:spPr>
          <a:xfrm>
            <a:off x="1101133" y="6055846"/>
            <a:ext cx="555184" cy="504987"/>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3666F3-A9AC-44B1-C698-3C3C352AF20D}"/>
              </a:ext>
            </a:extLst>
          </p:cNvPr>
          <p:cNvSpPr/>
          <p:nvPr/>
        </p:nvSpPr>
        <p:spPr>
          <a:xfrm>
            <a:off x="0" y="2552700"/>
            <a:ext cx="555184" cy="321959"/>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4B94F5A-2040-0279-BB9B-3FE02499EFFC}"/>
              </a:ext>
            </a:extLst>
          </p:cNvPr>
          <p:cNvSpPr/>
          <p:nvPr/>
        </p:nvSpPr>
        <p:spPr>
          <a:xfrm>
            <a:off x="7795438" y="6080766"/>
            <a:ext cx="555184" cy="455146"/>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8F02EB-F1A6-952F-C6AB-1BA9E0483493}"/>
              </a:ext>
            </a:extLst>
          </p:cNvPr>
          <p:cNvSpPr/>
          <p:nvPr/>
        </p:nvSpPr>
        <p:spPr>
          <a:xfrm>
            <a:off x="6839394" y="2552700"/>
            <a:ext cx="555184" cy="464670"/>
          </a:xfrm>
          <a:prstGeom prst="ellipse">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9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31CE0E8-6105-1F9A-D893-2D806F3CAE2D}"/>
              </a:ext>
            </a:extLst>
          </p:cNvPr>
          <p:cNvSpPr>
            <a:spLocks noGrp="1"/>
          </p:cNvSpPr>
          <p:nvPr>
            <p:ph type="title"/>
          </p:nvPr>
        </p:nvSpPr>
        <p:spPr>
          <a:xfrm>
            <a:off x="4533899" y="480206"/>
            <a:ext cx="6762751" cy="1600200"/>
          </a:xfrm>
        </p:spPr>
        <p:txBody>
          <a:bodyPr anchor="b">
            <a:normAutofit/>
          </a:bodyPr>
          <a:lstStyle/>
          <a:p>
            <a:pPr algn="l"/>
            <a:r>
              <a:rPr lang="en-US" sz="3200" b="1" u="sng" dirty="0">
                <a:solidFill>
                  <a:srgbClr val="FFFF00"/>
                </a:solidFill>
              </a:rPr>
              <a:t>Fetching data from database</a:t>
            </a:r>
          </a:p>
        </p:txBody>
      </p:sp>
      <p:sp>
        <p:nvSpPr>
          <p:cNvPr id="9" name="Content Placeholder 8">
            <a:extLst>
              <a:ext uri="{FF2B5EF4-FFF2-40B4-BE49-F238E27FC236}">
                <a16:creationId xmlns:a16="http://schemas.microsoft.com/office/drawing/2014/main" id="{9827671C-01D4-C5E2-ECD9-1F51A52003C6}"/>
              </a:ext>
            </a:extLst>
          </p:cNvPr>
          <p:cNvSpPr>
            <a:spLocks noGrp="1"/>
          </p:cNvSpPr>
          <p:nvPr>
            <p:ph idx="1"/>
          </p:nvPr>
        </p:nvSpPr>
        <p:spPr>
          <a:xfrm>
            <a:off x="0" y="2584935"/>
            <a:ext cx="4663438" cy="3854112"/>
          </a:xfrm>
        </p:spPr>
        <p:txBody>
          <a:bodyPr>
            <a:normAutofit/>
          </a:bodyPr>
          <a:lstStyle/>
          <a:p>
            <a:endParaRPr lang="en-US" sz="2000" dirty="0"/>
          </a:p>
          <a:p>
            <a:r>
              <a:rPr lang="en-US" sz="2000" dirty="0"/>
              <a:t>By simply selecting and </a:t>
            </a:r>
            <a:r>
              <a:rPr lang="en-US" sz="2000" b="1" dirty="0">
                <a:solidFill>
                  <a:srgbClr val="FFFF00"/>
                </a:solidFill>
              </a:rPr>
              <a:t>clicking </a:t>
            </a:r>
            <a:r>
              <a:rPr lang="en-US" sz="2000" dirty="0"/>
              <a:t>on </a:t>
            </a:r>
            <a:r>
              <a:rPr lang="en-US" sz="2000" b="1" dirty="0">
                <a:solidFill>
                  <a:srgbClr val="FFFF00"/>
                </a:solidFill>
              </a:rPr>
              <a:t>already stored </a:t>
            </a:r>
            <a:r>
              <a:rPr lang="en-US" sz="2000" dirty="0"/>
              <a:t>database, admin can automatically </a:t>
            </a:r>
            <a:r>
              <a:rPr lang="en-US" sz="2000" b="1" dirty="0">
                <a:solidFill>
                  <a:srgbClr val="FFFF00"/>
                </a:solidFill>
              </a:rPr>
              <a:t>fetch</a:t>
            </a:r>
            <a:r>
              <a:rPr lang="en-US" sz="2000" dirty="0"/>
              <a:t> respective data to </a:t>
            </a:r>
            <a:r>
              <a:rPr lang="en-US" sz="2000" b="1" dirty="0">
                <a:solidFill>
                  <a:srgbClr val="FFFF00"/>
                </a:solidFill>
              </a:rPr>
              <a:t>update</a:t>
            </a:r>
            <a:r>
              <a:rPr lang="en-US" sz="2000" dirty="0"/>
              <a:t> it.</a:t>
            </a:r>
          </a:p>
        </p:txBody>
      </p:sp>
      <p:pic>
        <p:nvPicPr>
          <p:cNvPr id="5" name="Content Placeholder 4">
            <a:extLst>
              <a:ext uri="{FF2B5EF4-FFF2-40B4-BE49-F238E27FC236}">
                <a16:creationId xmlns:a16="http://schemas.microsoft.com/office/drawing/2014/main" id="{ACA9EF90-A239-19E5-E3E9-3551061593E8}"/>
              </a:ext>
            </a:extLst>
          </p:cNvPr>
          <p:cNvPicPr>
            <a:picLocks noChangeAspect="1"/>
          </p:cNvPicPr>
          <p:nvPr/>
        </p:nvPicPr>
        <p:blipFill rotWithShape="1">
          <a:blip r:embed="rId3"/>
          <a:srcRect l="2263" t="2505" r="10031" b="21181"/>
          <a:stretch/>
        </p:blipFill>
        <p:spPr>
          <a:xfrm>
            <a:off x="4663438" y="2499359"/>
            <a:ext cx="7528562" cy="4025265"/>
          </a:xfrm>
          <a:prstGeom prst="rect">
            <a:avLst/>
          </a:prstGeom>
        </p:spPr>
      </p:pic>
    </p:spTree>
    <p:extLst>
      <p:ext uri="{BB962C8B-B14F-4D97-AF65-F5344CB8AC3E}">
        <p14:creationId xmlns:p14="http://schemas.microsoft.com/office/powerpoint/2010/main" val="346162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8AD3EA9-B2ED-30BA-2D7C-D367ABCA669F}"/>
              </a:ext>
            </a:extLst>
          </p:cNvPr>
          <p:cNvSpPr>
            <a:spLocks noGrp="1"/>
          </p:cNvSpPr>
          <p:nvPr>
            <p:ph type="title"/>
          </p:nvPr>
        </p:nvSpPr>
        <p:spPr>
          <a:xfrm>
            <a:off x="2552700" y="-117074"/>
            <a:ext cx="5815963" cy="1600200"/>
          </a:xfrm>
        </p:spPr>
        <p:txBody>
          <a:bodyPr anchor="b">
            <a:normAutofit/>
          </a:bodyPr>
          <a:lstStyle/>
          <a:p>
            <a:pPr algn="l"/>
            <a:r>
              <a:rPr lang="en-US" sz="3200" b="1" u="sng" dirty="0">
                <a:solidFill>
                  <a:srgbClr val="FFFF00"/>
                </a:solidFill>
              </a:rPr>
              <a:t>1 click Bill calculation</a:t>
            </a:r>
          </a:p>
        </p:txBody>
      </p:sp>
      <p:sp>
        <p:nvSpPr>
          <p:cNvPr id="9" name="Content Placeholder 8">
            <a:extLst>
              <a:ext uri="{FF2B5EF4-FFF2-40B4-BE49-F238E27FC236}">
                <a16:creationId xmlns:a16="http://schemas.microsoft.com/office/drawing/2014/main" id="{9E23A01B-F54E-00E1-711B-CCFCED0714BE}"/>
              </a:ext>
            </a:extLst>
          </p:cNvPr>
          <p:cNvSpPr>
            <a:spLocks noGrp="1"/>
          </p:cNvSpPr>
          <p:nvPr>
            <p:ph idx="1"/>
          </p:nvPr>
        </p:nvSpPr>
        <p:spPr>
          <a:xfrm>
            <a:off x="685800" y="2364573"/>
            <a:ext cx="3977639" cy="3854112"/>
          </a:xfrm>
        </p:spPr>
        <p:txBody>
          <a:bodyPr>
            <a:normAutofit/>
          </a:bodyPr>
          <a:lstStyle/>
          <a:p>
            <a:endParaRPr lang="en-US" sz="1600"/>
          </a:p>
        </p:txBody>
      </p:sp>
      <p:pic>
        <p:nvPicPr>
          <p:cNvPr id="5" name="Content Placeholder 4">
            <a:extLst>
              <a:ext uri="{FF2B5EF4-FFF2-40B4-BE49-F238E27FC236}">
                <a16:creationId xmlns:a16="http://schemas.microsoft.com/office/drawing/2014/main" id="{16A795E0-4687-ED50-1108-3483556495EA}"/>
              </a:ext>
            </a:extLst>
          </p:cNvPr>
          <p:cNvPicPr>
            <a:picLocks noChangeAspect="1"/>
          </p:cNvPicPr>
          <p:nvPr/>
        </p:nvPicPr>
        <p:blipFill rotWithShape="1">
          <a:blip r:embed="rId3"/>
          <a:srcRect l="1915" t="2377" r="10167" b="21388"/>
          <a:stretch/>
        </p:blipFill>
        <p:spPr>
          <a:xfrm>
            <a:off x="15239" y="1933574"/>
            <a:ext cx="7909561" cy="4552951"/>
          </a:xfrm>
          <a:prstGeom prst="rect">
            <a:avLst/>
          </a:prstGeom>
        </p:spPr>
      </p:pic>
      <p:sp>
        <p:nvSpPr>
          <p:cNvPr id="6" name="TextBox 5">
            <a:extLst>
              <a:ext uri="{FF2B5EF4-FFF2-40B4-BE49-F238E27FC236}">
                <a16:creationId xmlns:a16="http://schemas.microsoft.com/office/drawing/2014/main" id="{1AC2A68C-74CA-768B-D0FB-C8E0697EB45B}"/>
              </a:ext>
            </a:extLst>
          </p:cNvPr>
          <p:cNvSpPr txBox="1"/>
          <p:nvPr/>
        </p:nvSpPr>
        <p:spPr>
          <a:xfrm>
            <a:off x="7870507" y="2342347"/>
            <a:ext cx="437578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By simply </a:t>
            </a:r>
            <a:r>
              <a:rPr lang="en-US" sz="1800" b="1" dirty="0">
                <a:solidFill>
                  <a:srgbClr val="FFFF00"/>
                </a:solidFill>
              </a:rPr>
              <a:t>selecting</a:t>
            </a:r>
            <a:r>
              <a:rPr lang="en-US" sz="1800" dirty="0"/>
              <a:t> and </a:t>
            </a:r>
            <a:r>
              <a:rPr lang="en-US" sz="1800" b="1" dirty="0">
                <a:solidFill>
                  <a:srgbClr val="FFFF00"/>
                </a:solidFill>
              </a:rPr>
              <a:t>clicking</a:t>
            </a:r>
            <a:r>
              <a:rPr lang="en-US" sz="1800" dirty="0"/>
              <a:t> on already stored database, admin can easily </a:t>
            </a:r>
            <a:r>
              <a:rPr lang="en-US" b="1" dirty="0">
                <a:solidFill>
                  <a:srgbClr val="FFFF00"/>
                </a:solidFill>
              </a:rPr>
              <a:t>calculate</a:t>
            </a:r>
            <a:r>
              <a:rPr lang="en-US" dirty="0"/>
              <a:t> </a:t>
            </a:r>
            <a:r>
              <a:rPr lang="en-US" sz="1800" dirty="0"/>
              <a:t>respective guest’s checkout </a:t>
            </a:r>
            <a:r>
              <a:rPr lang="en-US" sz="1800" b="1" dirty="0">
                <a:solidFill>
                  <a:srgbClr val="FFFF00"/>
                </a:solidFill>
              </a:rPr>
              <a:t>bill</a:t>
            </a:r>
            <a:r>
              <a:rPr lang="en-US" sz="1800" dirty="0"/>
              <a:t> .</a:t>
            </a:r>
          </a:p>
          <a:p>
            <a:endParaRPr lang="en-US" dirty="0"/>
          </a:p>
        </p:txBody>
      </p:sp>
    </p:spTree>
    <p:extLst>
      <p:ext uri="{BB962C8B-B14F-4D97-AF65-F5344CB8AC3E}">
        <p14:creationId xmlns:p14="http://schemas.microsoft.com/office/powerpoint/2010/main" val="274682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otel Management System Project For Final Year Student">
            <a:extLst>
              <a:ext uri="{FF2B5EF4-FFF2-40B4-BE49-F238E27FC236}">
                <a16:creationId xmlns:a16="http://schemas.microsoft.com/office/drawing/2014/main" id="{C85ED186-5705-8C9B-AF8A-7D4FE862B3FE}"/>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t="15730"/>
          <a:stretch/>
        </p:blipFill>
        <p:spPr bwMode="auto">
          <a:xfrm>
            <a:off x="20" y="10"/>
            <a:ext cx="12191980" cy="73151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03B39-0C3D-0ACF-3A5E-CA7BD6837304}"/>
              </a:ext>
            </a:extLst>
          </p:cNvPr>
          <p:cNvSpPr>
            <a:spLocks noGrp="1"/>
          </p:cNvSpPr>
          <p:nvPr>
            <p:ph type="title"/>
          </p:nvPr>
        </p:nvSpPr>
        <p:spPr>
          <a:xfrm>
            <a:off x="2895600" y="764373"/>
            <a:ext cx="8610600" cy="1293028"/>
          </a:xfrm>
        </p:spPr>
        <p:txBody>
          <a:bodyPr>
            <a:normAutofit/>
          </a:bodyPr>
          <a:lstStyle/>
          <a:p>
            <a:r>
              <a:rPr lang="en-US" b="1" u="sng"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ADVANTAGES</a:t>
            </a:r>
            <a:br>
              <a:rPr lang="en-US" dirty="0">
                <a:effectLst/>
                <a:latin typeface="Calibri" panose="020F0502020204030204" pitchFamily="34" charset="0"/>
                <a:ea typeface="Segoe UI Symbol" panose="020B0502040204020203" pitchFamily="34" charset="0"/>
                <a:cs typeface="Segoe UI Symbol" panose="020B0502040204020203" pitchFamily="34" charset="0"/>
              </a:rPr>
            </a:br>
            <a:endParaRPr lang="en-US" dirty="0"/>
          </a:p>
        </p:txBody>
      </p:sp>
      <p:sp>
        <p:nvSpPr>
          <p:cNvPr id="3" name="Content Placeholder 2">
            <a:extLst>
              <a:ext uri="{FF2B5EF4-FFF2-40B4-BE49-F238E27FC236}">
                <a16:creationId xmlns:a16="http://schemas.microsoft.com/office/drawing/2014/main" id="{9F918E4E-90C3-ADEC-5A13-9482C1DCC0DB}"/>
              </a:ext>
            </a:extLst>
          </p:cNvPr>
          <p:cNvSpPr>
            <a:spLocks noGrp="1"/>
          </p:cNvSpPr>
          <p:nvPr>
            <p:ph idx="1"/>
          </p:nvPr>
        </p:nvSpPr>
        <p:spPr>
          <a:xfrm>
            <a:off x="685800" y="2194560"/>
            <a:ext cx="10820400" cy="4024125"/>
          </a:xfrm>
        </p:spPr>
        <p:txBody>
          <a:bodyPr>
            <a:normAutofit/>
          </a:bodyPr>
          <a:lstStyle/>
          <a:p>
            <a:pPr>
              <a:spcBef>
                <a:spcPts val="0"/>
              </a:spcBef>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000" dirty="0">
                <a:effectLst/>
                <a:latin typeface="Calibri" panose="020F0502020204030204" pitchFamily="34" charset="0"/>
                <a:ea typeface="Calibri" panose="020F0502020204030204" pitchFamily="34" charset="0"/>
                <a:cs typeface="Times New Roman" panose="02020603050405020304" pitchFamily="18" charset="0"/>
              </a:rPr>
              <a:t>This management system is useful for the authorities which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keep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track</a:t>
            </a:r>
            <a:r>
              <a:rPr lang="en-US" sz="2000" dirty="0">
                <a:effectLst/>
                <a:latin typeface="Calibri" panose="020F0502020204030204" pitchFamily="34" charset="0"/>
                <a:ea typeface="Calibri" panose="020F0502020204030204" pitchFamily="34" charset="0"/>
                <a:cs typeface="Times New Roman" panose="02020603050405020304" pitchFamily="18" charset="0"/>
              </a:rPr>
              <a:t> of all the users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registered</a:t>
            </a:r>
            <a:r>
              <a:rPr lang="en-US" sz="2000" dirty="0">
                <a:effectLst/>
                <a:latin typeface="Calibri" panose="020F0502020204030204" pitchFamily="34" charset="0"/>
                <a:ea typeface="Calibri" panose="020F0502020204030204" pitchFamily="34" charset="0"/>
                <a:cs typeface="Times New Roman" panose="02020603050405020304" pitchFamily="18" charset="0"/>
              </a:rPr>
              <a:t> in a particular state. During past several decades,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records</a:t>
            </a:r>
            <a:r>
              <a:rPr lang="en-US" sz="2000" dirty="0">
                <a:effectLst/>
                <a:latin typeface="Calibri" panose="020F0502020204030204" pitchFamily="34" charset="0"/>
                <a:ea typeface="Calibri" panose="020F0502020204030204" pitchFamily="34" charset="0"/>
                <a:cs typeface="Times New Roman" panose="02020603050405020304" pitchFamily="18" charset="0"/>
              </a:rPr>
              <a:t> are supposed to be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manually</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handled</a:t>
            </a:r>
            <a:r>
              <a:rPr lang="en-US" sz="2000" dirty="0">
                <a:effectLst/>
                <a:latin typeface="Calibri" panose="020F0502020204030204" pitchFamily="34" charset="0"/>
                <a:ea typeface="Calibri" panose="020F0502020204030204" pitchFamily="34" charset="0"/>
                <a:cs typeface="Times New Roman" panose="02020603050405020304" pitchFamily="18" charset="0"/>
              </a:rPr>
              <a:t> for all activities. The manual handling of the record is time consuming and highly prone to error. To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improve</a:t>
            </a:r>
            <a:r>
              <a:rPr lang="en-US" sz="2000" dirty="0">
                <a:effectLst/>
                <a:latin typeface="Calibri" panose="020F0502020204030204" pitchFamily="34" charset="0"/>
                <a:ea typeface="Calibri" panose="020F0502020204030204" pitchFamily="34" charset="0"/>
                <a:cs typeface="Times New Roman" panose="02020603050405020304" pitchFamily="18" charset="0"/>
              </a:rPr>
              <a:t>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performance</a:t>
            </a:r>
            <a:r>
              <a:rPr lang="en-US" sz="2000" dirty="0">
                <a:effectLst/>
                <a:latin typeface="Calibri" panose="020F0502020204030204" pitchFamily="34" charset="0"/>
                <a:ea typeface="Calibri" panose="020F0502020204030204" pitchFamily="34" charset="0"/>
                <a:cs typeface="Times New Roman" panose="02020603050405020304" pitchFamily="18" charset="0"/>
              </a:rPr>
              <a:t> of the Hotel Management System,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computerized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system</a:t>
            </a:r>
            <a:r>
              <a:rPr lang="en-US" sz="2000" dirty="0">
                <a:effectLst/>
                <a:latin typeface="Calibri" panose="020F0502020204030204" pitchFamily="34" charset="0"/>
                <a:ea typeface="Calibri" panose="020F0502020204030204" pitchFamily="34" charset="0"/>
                <a:cs typeface="Times New Roman" panose="02020603050405020304" pitchFamily="18" charset="0"/>
              </a:rPr>
              <a:t> is to be undertaken. This project is fully computerized and user friendly even that any of the members can see the report and status of the company. </a:t>
            </a:r>
          </a:p>
          <a:p>
            <a:pPr>
              <a:spcBef>
                <a:spcPts val="0"/>
              </a:spcBef>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000" dirty="0">
                <a:effectLst/>
                <a:latin typeface="Calibri" panose="020F0502020204030204" pitchFamily="34" charset="0"/>
                <a:ea typeface="Calibri" panose="020F0502020204030204" pitchFamily="34" charset="0"/>
                <a:cs typeface="Times New Roman" panose="02020603050405020304" pitchFamily="18" charset="0"/>
              </a:rPr>
              <a:t>All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control</a:t>
            </a:r>
            <a:r>
              <a:rPr lang="en-US" sz="2000" dirty="0">
                <a:effectLst/>
                <a:latin typeface="Calibri" panose="020F0502020204030204" pitchFamily="34" charset="0"/>
                <a:ea typeface="Calibri" panose="020F0502020204030204" pitchFamily="34" charset="0"/>
                <a:cs typeface="Times New Roman" panose="02020603050405020304" pitchFamily="18" charset="0"/>
              </a:rPr>
              <a:t> is under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administrator</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the other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members</a:t>
            </a:r>
            <a:r>
              <a:rPr lang="en-US" sz="2000" dirty="0">
                <a:effectLst/>
                <a:latin typeface="Calibri" panose="020F0502020204030204" pitchFamily="34" charset="0"/>
                <a:ea typeface="Calibri" panose="020F0502020204030204" pitchFamily="34" charset="0"/>
                <a:cs typeface="Times New Roman" panose="02020603050405020304" pitchFamily="18" charset="0"/>
              </a:rPr>
              <a:t> have the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rights</a:t>
            </a:r>
            <a:r>
              <a:rPr lang="en-US" sz="2000" dirty="0">
                <a:effectLst/>
                <a:latin typeface="Calibri" panose="020F0502020204030204" pitchFamily="34" charset="0"/>
                <a:ea typeface="Calibri" panose="020F0502020204030204" pitchFamily="34" charset="0"/>
                <a:cs typeface="Times New Roman" panose="02020603050405020304" pitchFamily="18" charset="0"/>
              </a:rPr>
              <a:t> to just see the records not to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change</a:t>
            </a:r>
            <a:r>
              <a:rPr lang="en-US" sz="2000" dirty="0">
                <a:effectLst/>
                <a:latin typeface="Calibri" panose="020F0502020204030204" pitchFamily="34" charset="0"/>
                <a:ea typeface="Calibri" panose="020F0502020204030204" pitchFamily="34" charset="0"/>
                <a:cs typeface="Times New Roman" panose="02020603050405020304" pitchFamily="18" charset="0"/>
              </a:rPr>
              <a:t> any transaction or entry. </a:t>
            </a:r>
          </a:p>
          <a:p>
            <a:pPr marL="571500" indent="-342900">
              <a:spcBef>
                <a:spcPts val="0"/>
              </a:spcBef>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22282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CE2B-5D5F-2FF7-C129-C2EA1EF67D30}"/>
              </a:ext>
            </a:extLst>
          </p:cNvPr>
          <p:cNvSpPr>
            <a:spLocks noGrp="1"/>
          </p:cNvSpPr>
          <p:nvPr>
            <p:ph type="title"/>
          </p:nvPr>
        </p:nvSpPr>
        <p:spPr>
          <a:xfrm>
            <a:off x="2676525" y="250023"/>
            <a:ext cx="8610600" cy="1293028"/>
          </a:xfrm>
        </p:spPr>
        <p:txBody>
          <a:bodyPr/>
          <a:lstStyle/>
          <a:p>
            <a:r>
              <a:rPr lang="en-US" b="1" u="sng" dirty="0">
                <a:solidFill>
                  <a:srgbClr val="FFFF00"/>
                </a:solidFill>
              </a:rPr>
              <a:t>exception handling for update queries</a:t>
            </a:r>
          </a:p>
        </p:txBody>
      </p:sp>
      <p:pic>
        <p:nvPicPr>
          <p:cNvPr id="7" name="Content Placeholder 6">
            <a:extLst>
              <a:ext uri="{FF2B5EF4-FFF2-40B4-BE49-F238E27FC236}">
                <a16:creationId xmlns:a16="http://schemas.microsoft.com/office/drawing/2014/main" id="{1252B89C-2B47-D8AC-FEB7-CD2E64BB85CA}"/>
              </a:ext>
            </a:extLst>
          </p:cNvPr>
          <p:cNvPicPr>
            <a:picLocks noGrp="1" noChangeAspect="1"/>
          </p:cNvPicPr>
          <p:nvPr>
            <p:ph idx="1"/>
          </p:nvPr>
        </p:nvPicPr>
        <p:blipFill>
          <a:blip r:embed="rId2"/>
          <a:stretch>
            <a:fillRect/>
          </a:stretch>
        </p:blipFill>
        <p:spPr>
          <a:xfrm>
            <a:off x="38099" y="1727617"/>
            <a:ext cx="8277225" cy="4768433"/>
          </a:xfrm>
        </p:spPr>
      </p:pic>
    </p:spTree>
    <p:extLst>
      <p:ext uri="{BB962C8B-B14F-4D97-AF65-F5344CB8AC3E}">
        <p14:creationId xmlns:p14="http://schemas.microsoft.com/office/powerpoint/2010/main" val="19472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inance's Great Paper Problem - FEI">
            <a:extLst>
              <a:ext uri="{FF2B5EF4-FFF2-40B4-BE49-F238E27FC236}">
                <a16:creationId xmlns:a16="http://schemas.microsoft.com/office/drawing/2014/main" id="{9FA57DA2-9BD0-0723-60BF-F3C1CF8B0F98}"/>
              </a:ext>
            </a:extLst>
          </p:cNvPr>
          <p:cNvPicPr>
            <a:picLocks noChangeAspect="1" noChangeArrowheads="1"/>
          </p:cNvPicPr>
          <p:nvPr/>
        </p:nvPicPr>
        <p:blipFill rotWithShape="1">
          <a:blip r:embed="rId2">
            <a:duotone>
              <a:prstClr val="black"/>
              <a:schemeClr val="tx2">
                <a:tint val="45000"/>
                <a:satMod val="400000"/>
              </a:schemeClr>
            </a:duotone>
            <a:alphaModFix amt="30000"/>
            <a:extLst>
              <a:ext uri="{28A0092B-C50C-407E-A947-70E740481C1C}">
                <a14:useLocalDpi xmlns:a14="http://schemas.microsoft.com/office/drawing/2010/main" val="0"/>
              </a:ext>
            </a:extLst>
          </a:blip>
          <a:srcRect t="10757" b="49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2061">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9FF42B1-AD01-7A4C-391C-04BA756BE6B2}"/>
              </a:ext>
            </a:extLst>
          </p:cNvPr>
          <p:cNvSpPr>
            <a:spLocks noGrp="1"/>
          </p:cNvSpPr>
          <p:nvPr>
            <p:ph type="title"/>
          </p:nvPr>
        </p:nvSpPr>
        <p:spPr>
          <a:xfrm>
            <a:off x="2895600" y="764373"/>
            <a:ext cx="8610600" cy="1293028"/>
          </a:xfrm>
        </p:spPr>
        <p:txBody>
          <a:bodyPr>
            <a:normAutofit/>
          </a:bodyPr>
          <a:lstStyle/>
          <a:p>
            <a:r>
              <a:rPr lang="en-US" b="1" u="sng" dirty="0">
                <a:solidFill>
                  <a:srgbClr val="FFFF00"/>
                </a:solidFill>
              </a:rPr>
              <a:t>Introduction</a:t>
            </a:r>
          </a:p>
        </p:txBody>
      </p:sp>
      <p:sp>
        <p:nvSpPr>
          <p:cNvPr id="3" name="Content Placeholder 2">
            <a:extLst>
              <a:ext uri="{FF2B5EF4-FFF2-40B4-BE49-F238E27FC236}">
                <a16:creationId xmlns:a16="http://schemas.microsoft.com/office/drawing/2014/main" id="{F19C9005-5E74-0D32-DDBA-4AAC870BE7F7}"/>
              </a:ext>
            </a:extLst>
          </p:cNvPr>
          <p:cNvSpPr>
            <a:spLocks noGrp="1"/>
          </p:cNvSpPr>
          <p:nvPr>
            <p:ph idx="1"/>
          </p:nvPr>
        </p:nvSpPr>
        <p:spPr>
          <a:xfrm>
            <a:off x="685800" y="2194560"/>
            <a:ext cx="10820400" cy="4024125"/>
          </a:xfrm>
        </p:spPr>
        <p:txBody>
          <a:bodyPr>
            <a:normAutofit/>
          </a:bodyPr>
          <a:lstStyle/>
          <a:p>
            <a:pPr marL="457200" marR="0">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As we know currently mostly Hotel </a:t>
            </a:r>
            <a:r>
              <a:rPr lang="en-US" dirty="0">
                <a:latin typeface="Calibri" panose="020F0502020204030204" pitchFamily="34" charset="0"/>
                <a:ea typeface="Calibri" panose="020F0502020204030204" pitchFamily="34" charset="0"/>
                <a:cs typeface="Times New Roman" panose="02020603050405020304" pitchFamily="18" charset="0"/>
              </a:rPr>
              <a:t>Management</a:t>
            </a:r>
            <a:r>
              <a:rPr lang="en-US" dirty="0">
                <a:effectLst/>
                <a:latin typeface="Calibri" panose="020F0502020204030204" pitchFamily="34" charset="0"/>
                <a:ea typeface="Calibri" panose="020F0502020204030204" pitchFamily="34" charset="0"/>
                <a:cs typeface="Times New Roman" panose="02020603050405020304" pitchFamily="18" charset="0"/>
              </a:rPr>
              <a:t> System is using a manual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file-based</a:t>
            </a:r>
            <a:r>
              <a:rPr lang="en-US" dirty="0">
                <a:effectLst/>
                <a:latin typeface="Calibri" panose="020F0502020204030204" pitchFamily="34" charset="0"/>
                <a:ea typeface="Calibri" panose="020F0502020204030204" pitchFamily="34" charset="0"/>
                <a:cs typeface="Times New Roman" panose="02020603050405020304" pitchFamily="18" charset="0"/>
              </a:rPr>
              <a:t> system for their processes. </a:t>
            </a:r>
          </a:p>
          <a:p>
            <a:pPr marL="457200" marR="0">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They are keeping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 huge number of files </a:t>
            </a:r>
            <a:r>
              <a:rPr lang="en-US" dirty="0">
                <a:effectLst/>
                <a:latin typeface="Calibri" panose="020F0502020204030204" pitchFamily="34" charset="0"/>
                <a:ea typeface="Calibri" panose="020F0502020204030204" pitchFamily="34" charset="0"/>
                <a:cs typeface="Times New Roman" panose="02020603050405020304" pitchFamily="18" charset="0"/>
              </a:rPr>
              <a:t>to handle guest details, bills, inventory items etc. Search for a record in the file system is harsh. </a:t>
            </a:r>
          </a:p>
          <a:p>
            <a:pPr marL="457200" marR="0">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Although they are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not well secured </a:t>
            </a:r>
            <a:r>
              <a:rPr lang="en-US" dirty="0">
                <a:effectLst/>
                <a:latin typeface="Calibri" panose="020F0502020204030204" pitchFamily="34" charset="0"/>
                <a:ea typeface="Calibri" panose="020F0502020204030204" pitchFamily="34" charset="0"/>
                <a:cs typeface="Times New Roman" panose="02020603050405020304" pitchFamily="18" charset="0"/>
              </a:rPr>
              <a:t>as there is a probability of getting damaged due to a fire or a tsunami or any other kind of a disaster. </a:t>
            </a:r>
          </a:p>
          <a:p>
            <a:pPr marL="457200" marR="0">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This project aimed to build a fully functional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computer-based system </a:t>
            </a:r>
            <a:r>
              <a:rPr lang="en-US" dirty="0">
                <a:effectLst/>
                <a:latin typeface="Calibri" panose="020F0502020204030204" pitchFamily="34" charset="0"/>
                <a:ea typeface="Calibri" panose="020F0502020204030204" pitchFamily="34" charset="0"/>
                <a:cs typeface="Times New Roman" panose="02020603050405020304" pitchFamily="18" charset="0"/>
              </a:rPr>
              <a:t>in order to achieve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the efficiency </a:t>
            </a:r>
            <a:r>
              <a:rPr lang="en-US" dirty="0">
                <a:effectLst/>
                <a:latin typeface="Calibri" panose="020F0502020204030204" pitchFamily="34" charset="0"/>
                <a:ea typeface="Calibri" panose="020F0502020204030204" pitchFamily="34" charset="0"/>
                <a:cs typeface="Times New Roman" panose="02020603050405020304" pitchFamily="18" charset="0"/>
              </a:rPr>
              <a:t>in the hotel management. </a:t>
            </a:r>
          </a:p>
          <a:p>
            <a:pPr marL="457200" marR="0">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 overall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mission</a:t>
            </a:r>
            <a:r>
              <a:rPr lang="en-US" dirty="0">
                <a:effectLst/>
                <a:latin typeface="Calibri" panose="020F0502020204030204" pitchFamily="34" charset="0"/>
                <a:ea typeface="Calibri" panose="020F0502020204030204" pitchFamily="34" charset="0"/>
                <a:cs typeface="Times New Roman" panose="02020603050405020304" pitchFamily="18" charset="0"/>
              </a:rPr>
              <a:t> of development is to make the hotel staff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quickly </a:t>
            </a:r>
            <a:r>
              <a:rPr lang="en-US" dirty="0">
                <a:effectLst/>
                <a:latin typeface="Calibri" panose="020F0502020204030204" pitchFamily="34" charset="0"/>
                <a:ea typeface="Calibri" panose="020F0502020204030204" pitchFamily="34" charset="0"/>
                <a:cs typeface="Times New Roman" panose="02020603050405020304" pitchFamily="18" charset="0"/>
              </a:rPr>
              <a:t>and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easily </a:t>
            </a:r>
            <a:r>
              <a:rPr lang="en-US" dirty="0">
                <a:effectLst/>
                <a:latin typeface="Calibri" panose="020F0502020204030204" pitchFamily="34" charset="0"/>
                <a:ea typeface="Calibri" panose="020F0502020204030204" pitchFamily="34" charset="0"/>
                <a:cs typeface="Times New Roman" panose="02020603050405020304" pitchFamily="18" charset="0"/>
              </a:rPr>
              <a:t>complete the hotel management tasks.</a:t>
            </a:r>
          </a:p>
          <a:p>
            <a:endParaRPr lang="en-US" dirty="0"/>
          </a:p>
        </p:txBody>
      </p:sp>
    </p:spTree>
    <p:extLst>
      <p:ext uri="{BB962C8B-B14F-4D97-AF65-F5344CB8AC3E}">
        <p14:creationId xmlns:p14="http://schemas.microsoft.com/office/powerpoint/2010/main" val="83090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CA56-DF34-AB3C-1CE8-564D959C2F08}"/>
              </a:ext>
            </a:extLst>
          </p:cNvPr>
          <p:cNvSpPr>
            <a:spLocks noGrp="1"/>
          </p:cNvSpPr>
          <p:nvPr>
            <p:ph type="title"/>
          </p:nvPr>
        </p:nvSpPr>
        <p:spPr>
          <a:xfrm>
            <a:off x="-1704975" y="430998"/>
            <a:ext cx="8610600" cy="1293028"/>
          </a:xfrm>
        </p:spPr>
        <p:txBody>
          <a:bodyPr/>
          <a:lstStyle/>
          <a:p>
            <a:r>
              <a:rPr lang="en-US" b="1" u="sng" dirty="0">
                <a:solidFill>
                  <a:srgbClr val="FFFF00"/>
                </a:solidFill>
              </a:rPr>
              <a:t>exception handling for adding data </a:t>
            </a:r>
          </a:p>
        </p:txBody>
      </p:sp>
      <p:pic>
        <p:nvPicPr>
          <p:cNvPr id="5" name="Content Placeholder 4">
            <a:extLst>
              <a:ext uri="{FF2B5EF4-FFF2-40B4-BE49-F238E27FC236}">
                <a16:creationId xmlns:a16="http://schemas.microsoft.com/office/drawing/2014/main" id="{0C85A581-8BFB-1484-1BE7-5EABB37CF683}"/>
              </a:ext>
            </a:extLst>
          </p:cNvPr>
          <p:cNvPicPr>
            <a:picLocks noGrp="1" noChangeAspect="1"/>
          </p:cNvPicPr>
          <p:nvPr>
            <p:ph idx="1"/>
          </p:nvPr>
        </p:nvPicPr>
        <p:blipFill>
          <a:blip r:embed="rId2"/>
          <a:stretch>
            <a:fillRect/>
          </a:stretch>
        </p:blipFill>
        <p:spPr>
          <a:xfrm>
            <a:off x="3981450" y="1809751"/>
            <a:ext cx="8133187" cy="4752974"/>
          </a:xfrm>
        </p:spPr>
      </p:pic>
    </p:spTree>
    <p:extLst>
      <p:ext uri="{BB962C8B-B14F-4D97-AF65-F5344CB8AC3E}">
        <p14:creationId xmlns:p14="http://schemas.microsoft.com/office/powerpoint/2010/main" val="6934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3" name="Picture 8202">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3E34F3B-A143-5A8A-055A-1D513E83F2EF}"/>
              </a:ext>
            </a:extLst>
          </p:cNvPr>
          <p:cNvSpPr>
            <a:spLocks noGrp="1"/>
          </p:cNvSpPr>
          <p:nvPr>
            <p:ph type="title"/>
          </p:nvPr>
        </p:nvSpPr>
        <p:spPr>
          <a:xfrm>
            <a:off x="238124" y="-79375"/>
            <a:ext cx="4210051" cy="1600200"/>
          </a:xfrm>
        </p:spPr>
        <p:txBody>
          <a:bodyPr anchor="b">
            <a:normAutofit/>
          </a:bodyPr>
          <a:lstStyle/>
          <a:p>
            <a:pPr algn="l"/>
            <a:r>
              <a:rPr lang="en-US" sz="3200" b="1" u="sng" dirty="0">
                <a:solidFill>
                  <a:srgbClr val="FFFF00"/>
                </a:solidFill>
              </a:rPr>
              <a:t>Vision and future</a:t>
            </a:r>
          </a:p>
        </p:txBody>
      </p:sp>
      <p:sp>
        <p:nvSpPr>
          <p:cNvPr id="8198" name="Content Placeholder 8197">
            <a:extLst>
              <a:ext uri="{FF2B5EF4-FFF2-40B4-BE49-F238E27FC236}">
                <a16:creationId xmlns:a16="http://schemas.microsoft.com/office/drawing/2014/main" id="{573EBA90-2475-DBE7-44A2-307B2B8B0922}"/>
              </a:ext>
            </a:extLst>
          </p:cNvPr>
          <p:cNvSpPr>
            <a:spLocks noGrp="1"/>
          </p:cNvSpPr>
          <p:nvPr>
            <p:ph idx="1"/>
          </p:nvPr>
        </p:nvSpPr>
        <p:spPr>
          <a:xfrm>
            <a:off x="0" y="2364573"/>
            <a:ext cx="4663439" cy="3854112"/>
          </a:xfrm>
        </p:spPr>
        <p:txBody>
          <a:bodyPr>
            <a:noAutofit/>
          </a:bodyPr>
          <a:lstStyle/>
          <a:p>
            <a:r>
              <a:rPr lang="en-US" sz="1800" dirty="0"/>
              <a:t>Future updates will include more </a:t>
            </a:r>
            <a:r>
              <a:rPr lang="en-US" sz="1800" b="1" dirty="0">
                <a:solidFill>
                  <a:srgbClr val="FFFF00"/>
                </a:solidFill>
              </a:rPr>
              <a:t>friendly</a:t>
            </a:r>
            <a:r>
              <a:rPr lang="en-US" sz="1800" b="1" dirty="0"/>
              <a:t> </a:t>
            </a:r>
            <a:r>
              <a:rPr lang="en-US" sz="1800" b="1" dirty="0">
                <a:solidFill>
                  <a:srgbClr val="FFFF00"/>
                </a:solidFill>
              </a:rPr>
              <a:t>GUI</a:t>
            </a:r>
            <a:r>
              <a:rPr lang="en-US" sz="1800" dirty="0"/>
              <a:t>.</a:t>
            </a:r>
          </a:p>
          <a:p>
            <a:pPr marL="0" indent="0">
              <a:buNone/>
            </a:pPr>
            <a:endParaRPr lang="en-US" sz="1800" dirty="0"/>
          </a:p>
          <a:p>
            <a:r>
              <a:rPr lang="en-US" sz="1800" b="1" dirty="0">
                <a:solidFill>
                  <a:srgbClr val="FFFF00"/>
                </a:solidFill>
              </a:rPr>
              <a:t>Improved</a:t>
            </a:r>
            <a:r>
              <a:rPr lang="en-US" sz="1800" b="1" dirty="0"/>
              <a:t> </a:t>
            </a:r>
            <a:r>
              <a:rPr lang="en-US" sz="1800" b="1" dirty="0">
                <a:solidFill>
                  <a:srgbClr val="FFFF00"/>
                </a:solidFill>
              </a:rPr>
              <a:t>security</a:t>
            </a:r>
            <a:r>
              <a:rPr lang="en-US" sz="1800" b="1" dirty="0"/>
              <a:t> </a:t>
            </a:r>
            <a:r>
              <a:rPr lang="en-US" sz="1800" dirty="0"/>
              <a:t>system by adding </a:t>
            </a:r>
            <a:r>
              <a:rPr lang="en-US" sz="1800" b="1" dirty="0">
                <a:solidFill>
                  <a:srgbClr val="FFFF00"/>
                </a:solidFill>
              </a:rPr>
              <a:t>admin</a:t>
            </a:r>
            <a:r>
              <a:rPr lang="en-US" sz="1800" dirty="0"/>
              <a:t> </a:t>
            </a:r>
            <a:r>
              <a:rPr lang="en-US" sz="1800" b="1" dirty="0">
                <a:solidFill>
                  <a:srgbClr val="FFFF00"/>
                </a:solidFill>
              </a:rPr>
              <a:t>login</a:t>
            </a:r>
            <a:r>
              <a:rPr lang="en-US" sz="1800" dirty="0"/>
              <a:t> via credentials.</a:t>
            </a:r>
          </a:p>
          <a:p>
            <a:pPr marL="0" indent="0">
              <a:buNone/>
            </a:pPr>
            <a:endParaRPr lang="en-US" sz="1800" dirty="0"/>
          </a:p>
          <a:p>
            <a:r>
              <a:rPr lang="en-US" sz="1800" b="1" dirty="0"/>
              <a:t>App </a:t>
            </a:r>
            <a:r>
              <a:rPr lang="en-US" sz="1800" b="1" dirty="0">
                <a:solidFill>
                  <a:srgbClr val="FFFF00"/>
                </a:solidFill>
              </a:rPr>
              <a:t>inbuilt</a:t>
            </a:r>
            <a:r>
              <a:rPr lang="en-US" sz="1800" b="1" dirty="0"/>
              <a:t> </a:t>
            </a:r>
            <a:r>
              <a:rPr lang="en-US" sz="1800" b="1" dirty="0">
                <a:solidFill>
                  <a:srgbClr val="FFFF00"/>
                </a:solidFill>
              </a:rPr>
              <a:t>services</a:t>
            </a:r>
            <a:r>
              <a:rPr lang="en-US" sz="1800" b="1" dirty="0"/>
              <a:t> </a:t>
            </a:r>
            <a:r>
              <a:rPr lang="en-US" sz="1800" dirty="0"/>
              <a:t>will be increased.</a:t>
            </a:r>
          </a:p>
          <a:p>
            <a:pPr marL="0" indent="0">
              <a:buNone/>
            </a:pPr>
            <a:endParaRPr lang="en-US" sz="1800" dirty="0"/>
          </a:p>
          <a:p>
            <a:r>
              <a:rPr lang="en-US" sz="1800" b="1" dirty="0">
                <a:solidFill>
                  <a:srgbClr val="FFFF00"/>
                </a:solidFill>
              </a:rPr>
              <a:t>Launching</a:t>
            </a:r>
            <a:r>
              <a:rPr lang="en-US" sz="1800" dirty="0"/>
              <a:t> this app on a </a:t>
            </a:r>
            <a:r>
              <a:rPr lang="en-US" sz="1800" b="1" dirty="0">
                <a:solidFill>
                  <a:srgbClr val="FFFF00"/>
                </a:solidFill>
              </a:rPr>
              <a:t>bigger</a:t>
            </a:r>
            <a:r>
              <a:rPr lang="en-US" sz="1800" dirty="0"/>
              <a:t> </a:t>
            </a:r>
            <a:r>
              <a:rPr lang="en-US" sz="1800" b="1" dirty="0">
                <a:solidFill>
                  <a:srgbClr val="FFFF00"/>
                </a:solidFill>
              </a:rPr>
              <a:t>platform</a:t>
            </a:r>
            <a:r>
              <a:rPr lang="en-US" sz="1800" dirty="0"/>
              <a:t> to not only cover nation wide hotels but also different worldwide hotels.</a:t>
            </a:r>
          </a:p>
        </p:txBody>
      </p:sp>
      <p:pic>
        <p:nvPicPr>
          <p:cNvPr id="8194" name="Picture 2" descr="✓ future vision free vector eps, cdr, ai, svg vector illustration graphic  art">
            <a:extLst>
              <a:ext uri="{FF2B5EF4-FFF2-40B4-BE49-F238E27FC236}">
                <a16:creationId xmlns:a16="http://schemas.microsoft.com/office/drawing/2014/main" id="{CAAE5227-433A-979F-F8ED-2E69A4199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0" r="-2" b="10406"/>
          <a:stretch/>
        </p:blipFill>
        <p:spPr bwMode="auto">
          <a:xfrm>
            <a:off x="5268601" y="95567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13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198">
                                            <p:txEl>
                                              <p:pRg st="0" end="0"/>
                                            </p:txEl>
                                          </p:spTgt>
                                        </p:tgtEl>
                                        <p:attrNameLst>
                                          <p:attrName>style.visibility</p:attrName>
                                        </p:attrNameLst>
                                      </p:cBhvr>
                                      <p:to>
                                        <p:strVal val="visible"/>
                                      </p:to>
                                    </p:set>
                                    <p:anim calcmode="lin" valueType="num">
                                      <p:cBhvr>
                                        <p:cTn id="19" dur="500" fill="hold"/>
                                        <p:tgtEl>
                                          <p:spTgt spid="8198">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8198">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819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198">
                                            <p:txEl>
                                              <p:pRg st="2" end="2"/>
                                            </p:txEl>
                                          </p:spTgt>
                                        </p:tgtEl>
                                        <p:attrNameLst>
                                          <p:attrName>style.visibility</p:attrName>
                                        </p:attrNameLst>
                                      </p:cBhvr>
                                      <p:to>
                                        <p:strVal val="visible"/>
                                      </p:to>
                                    </p:set>
                                    <p:anim calcmode="lin" valueType="num">
                                      <p:cBhvr>
                                        <p:cTn id="26" dur="500" fill="hold"/>
                                        <p:tgtEl>
                                          <p:spTgt spid="8198">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8198">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819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198">
                                            <p:txEl>
                                              <p:pRg st="4" end="4"/>
                                            </p:txEl>
                                          </p:spTgt>
                                        </p:tgtEl>
                                        <p:attrNameLst>
                                          <p:attrName>style.visibility</p:attrName>
                                        </p:attrNameLst>
                                      </p:cBhvr>
                                      <p:to>
                                        <p:strVal val="visible"/>
                                      </p:to>
                                    </p:set>
                                    <p:anim calcmode="lin" valueType="num">
                                      <p:cBhvr>
                                        <p:cTn id="33" dur="500" fill="hold"/>
                                        <p:tgtEl>
                                          <p:spTgt spid="8198">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8198">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819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198">
                                            <p:txEl>
                                              <p:pRg st="6" end="6"/>
                                            </p:txEl>
                                          </p:spTgt>
                                        </p:tgtEl>
                                        <p:attrNameLst>
                                          <p:attrName>style.visibility</p:attrName>
                                        </p:attrNameLst>
                                      </p:cBhvr>
                                      <p:to>
                                        <p:strVal val="visible"/>
                                      </p:to>
                                    </p:set>
                                    <p:anim calcmode="lin" valueType="num">
                                      <p:cBhvr>
                                        <p:cTn id="40" dur="500" fill="hold"/>
                                        <p:tgtEl>
                                          <p:spTgt spid="8198">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8198">
                                            <p:txEl>
                                              <p:pRg st="6" end="6"/>
                                            </p:txEl>
                                          </p:spTgt>
                                        </p:tgtEl>
                                        <p:attrNameLst>
                                          <p:attrName>ppt_h</p:attrName>
                                        </p:attrNameLst>
                                      </p:cBhvr>
                                      <p:tavLst>
                                        <p:tav tm="0">
                                          <p:val>
                                            <p:fltVal val="0"/>
                                          </p:val>
                                        </p:tav>
                                        <p:tav tm="100000">
                                          <p:val>
                                            <p:strVal val="#ppt_h"/>
                                          </p:val>
                                        </p:tav>
                                      </p:tavLst>
                                    </p:anim>
                                    <p:animEffect transition="in" filter="fade">
                                      <p:cBhvr>
                                        <p:cTn id="42" dur="500"/>
                                        <p:tgtEl>
                                          <p:spTgt spid="81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oorplan on a table">
            <a:extLst>
              <a:ext uri="{FF2B5EF4-FFF2-40B4-BE49-F238E27FC236}">
                <a16:creationId xmlns:a16="http://schemas.microsoft.com/office/drawing/2014/main" id="{13890A1D-DED3-8BEF-9ED5-96D04BD70448}"/>
              </a:ext>
            </a:extLst>
          </p:cNvPr>
          <p:cNvPicPr>
            <a:picLocks noChangeAspect="1"/>
          </p:cNvPicPr>
          <p:nvPr/>
        </p:nvPicPr>
        <p:blipFill rotWithShape="1">
          <a:blip r:embed="rId2">
            <a:alphaModFix amt="30000"/>
          </a:blip>
          <a:srcRect t="7478" b="12735"/>
          <a:stretch/>
        </p:blipFill>
        <p:spPr>
          <a:xfrm>
            <a:off x="20" y="10"/>
            <a:ext cx="12191980" cy="6857990"/>
          </a:xfrm>
          <a:prstGeom prst="rect">
            <a:avLst/>
          </a:prstGeom>
        </p:spPr>
      </p:pic>
      <p:sp>
        <p:nvSpPr>
          <p:cNvPr id="2" name="Title 1">
            <a:extLst>
              <a:ext uri="{FF2B5EF4-FFF2-40B4-BE49-F238E27FC236}">
                <a16:creationId xmlns:a16="http://schemas.microsoft.com/office/drawing/2014/main" id="{628CFD28-7665-BB22-8989-9B2104F37DDB}"/>
              </a:ext>
            </a:extLst>
          </p:cNvPr>
          <p:cNvSpPr>
            <a:spLocks noGrp="1"/>
          </p:cNvSpPr>
          <p:nvPr>
            <p:ph type="title"/>
          </p:nvPr>
        </p:nvSpPr>
        <p:spPr>
          <a:xfrm>
            <a:off x="2895600" y="764373"/>
            <a:ext cx="8610600" cy="1293028"/>
          </a:xfrm>
        </p:spPr>
        <p:txBody>
          <a:bodyPr>
            <a:normAutofit/>
          </a:bodyPr>
          <a:lstStyle/>
          <a:p>
            <a:r>
              <a:rPr lang="en-US" b="1" i="0" u="sng" dirty="0">
                <a:solidFill>
                  <a:srgbClr val="FFFF00"/>
                </a:solidFill>
                <a:effectLst/>
                <a:latin typeface="open sans" panose="020B0606030504020204" pitchFamily="34" charset="0"/>
              </a:rPr>
              <a:t>Summary</a:t>
            </a:r>
            <a:br>
              <a:rPr lang="en-US" b="1" i="0" u="sng" dirty="0">
                <a:solidFill>
                  <a:srgbClr val="FFFF00"/>
                </a:solidFill>
                <a:effectLst/>
                <a:latin typeface="open sans" panose="020B0606030504020204" pitchFamily="34" charset="0"/>
              </a:rPr>
            </a:br>
            <a:endParaRPr lang="en-US" b="1" u="sng" dirty="0">
              <a:solidFill>
                <a:srgbClr val="FFFF00"/>
              </a:solidFill>
            </a:endParaRPr>
          </a:p>
        </p:txBody>
      </p:sp>
      <p:sp>
        <p:nvSpPr>
          <p:cNvPr id="3" name="Content Placeholder 2">
            <a:extLst>
              <a:ext uri="{FF2B5EF4-FFF2-40B4-BE49-F238E27FC236}">
                <a16:creationId xmlns:a16="http://schemas.microsoft.com/office/drawing/2014/main" id="{242B462F-8D0E-55C0-625B-EA9839513911}"/>
              </a:ext>
            </a:extLst>
          </p:cNvPr>
          <p:cNvSpPr>
            <a:spLocks noGrp="1"/>
          </p:cNvSpPr>
          <p:nvPr>
            <p:ph idx="1"/>
          </p:nvPr>
        </p:nvSpPr>
        <p:spPr>
          <a:xfrm>
            <a:off x="685800" y="2194560"/>
            <a:ext cx="10820400" cy="4024125"/>
          </a:xfrm>
        </p:spPr>
        <p:txBody>
          <a:bodyPr>
            <a:normAutofit/>
          </a:bodyPr>
          <a:lstStyle/>
          <a:p>
            <a:r>
              <a:rPr lang="en-US" b="0" i="0" dirty="0">
                <a:effectLst/>
                <a:latin typeface="open sans" panose="020B0606030504020204" pitchFamily="34" charset="0"/>
                <a:ea typeface="open sans" panose="020B0606030504020204" pitchFamily="34" charset="0"/>
                <a:cs typeface="open sans" panose="020B0606030504020204" pitchFamily="34" charset="0"/>
              </a:rPr>
              <a:t>The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goal</a:t>
            </a:r>
            <a:r>
              <a:rPr lang="en-US" b="0" i="0" dirty="0">
                <a:effectLst/>
                <a:latin typeface="open sans" panose="020B0606030504020204" pitchFamily="34" charset="0"/>
                <a:ea typeface="open sans" panose="020B0606030504020204" pitchFamily="34" charset="0"/>
                <a:cs typeface="open sans" panose="020B0606030504020204" pitchFamily="34" charset="0"/>
              </a:rPr>
              <a:t> of the Hotel Management System Project was to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create</a:t>
            </a:r>
            <a:r>
              <a:rPr lang="en-US" b="0" i="0" dirty="0">
                <a:effectLst/>
                <a:latin typeface="open sans" panose="020B0606030504020204" pitchFamily="34" charset="0"/>
                <a:ea typeface="open sans" panose="020B0606030504020204" pitchFamily="34" charset="0"/>
                <a:cs typeface="open sans" panose="020B0606030504020204" pitchFamily="34" charset="0"/>
              </a:rPr>
              <a:t> a performing software that would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aid</a:t>
            </a:r>
            <a:r>
              <a:rPr lang="en-US" b="0" i="0" dirty="0">
                <a:effectLst/>
                <a:latin typeface="open sans" panose="020B0606030504020204" pitchFamily="34" charset="0"/>
                <a:ea typeface="open sans" panose="020B0606030504020204" pitchFamily="34" charset="0"/>
                <a:cs typeface="open sans" panose="020B0606030504020204" pitchFamily="34" charset="0"/>
              </a:rPr>
              <a:t> in the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maintenance</a:t>
            </a:r>
            <a:r>
              <a:rPr lang="en-US" b="0" i="0" dirty="0">
                <a:effectLst/>
                <a:latin typeface="open sans" panose="020B0606030504020204" pitchFamily="34" charset="0"/>
                <a:ea typeface="open sans" panose="020B0606030504020204" pitchFamily="34" charset="0"/>
                <a:cs typeface="open sans" panose="020B0606030504020204" pitchFamily="34" charset="0"/>
              </a:rPr>
              <a:t> of hotel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users</a:t>
            </a:r>
            <a:r>
              <a:rPr lang="en-US" b="0" i="0" dirty="0">
                <a:effectLst/>
                <a:latin typeface="open sans" panose="020B0606030504020204" pitchFamily="34" charset="0"/>
                <a:ea typeface="open sans" panose="020B0606030504020204" pitchFamily="34" charset="0"/>
                <a:cs typeface="open sans" panose="020B0606030504020204" pitchFamily="34" charset="0"/>
              </a:rPr>
              <a:t>’ </a:t>
            </a:r>
            <a:r>
              <a:rPr lang="en-US"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records</a:t>
            </a:r>
            <a:r>
              <a:rPr lang="en-US" b="0" i="0" dirty="0">
                <a:effectLst/>
                <a:latin typeface="open sans" panose="020B0606030504020204" pitchFamily="34" charset="0"/>
                <a:ea typeface="open sans" panose="020B0606030504020204" pitchFamily="34" charset="0"/>
                <a:cs typeface="open sans" panose="020B0606030504020204" pitchFamily="34" charset="0"/>
              </a:rPr>
              <a:t>. It can handle all the transactions done with the client’s information.</a:t>
            </a:r>
          </a:p>
          <a:p>
            <a:endParaRPr lang="en-US" b="0" i="0"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The overall </a:t>
            </a:r>
            <a:r>
              <a:rPr lang="en-US"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mission</a:t>
            </a:r>
            <a:r>
              <a:rPr lang="en-US" dirty="0">
                <a:effectLst/>
                <a:latin typeface="open sans" panose="020B0606030504020204" pitchFamily="34" charset="0"/>
                <a:ea typeface="open sans" panose="020B0606030504020204" pitchFamily="34" charset="0"/>
                <a:cs typeface="open sans" panose="020B0606030504020204" pitchFamily="34" charset="0"/>
              </a:rPr>
              <a:t> of development is to make the hotel staff </a:t>
            </a:r>
            <a:r>
              <a:rPr lang="en-US"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quickly</a:t>
            </a:r>
            <a:r>
              <a:rPr lang="en-US" dirty="0">
                <a:effectLst/>
                <a:latin typeface="open sans" panose="020B0606030504020204" pitchFamily="34" charset="0"/>
                <a:ea typeface="open sans" panose="020B0606030504020204" pitchFamily="34" charset="0"/>
                <a:cs typeface="open sans" panose="020B0606030504020204" pitchFamily="34" charset="0"/>
              </a:rPr>
              <a:t> and </a:t>
            </a:r>
            <a:r>
              <a:rPr lang="en-US"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easily</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complete</a:t>
            </a:r>
            <a:r>
              <a:rPr lang="en-US" dirty="0">
                <a:effectLst/>
                <a:latin typeface="open sans" panose="020B0606030504020204" pitchFamily="34" charset="0"/>
                <a:ea typeface="open sans" panose="020B0606030504020204" pitchFamily="34" charset="0"/>
                <a:cs typeface="open sans" panose="020B0606030504020204" pitchFamily="34" charset="0"/>
              </a:rPr>
              <a:t> the hotel management tasks.</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sz="2400" dirty="0">
                <a:effectLst/>
                <a:latin typeface="open sans" panose="020B0606030504020204" pitchFamily="34" charset="0"/>
                <a:ea typeface="open sans" panose="020B0606030504020204" pitchFamily="34" charset="0"/>
                <a:cs typeface="open sans" panose="020B0606030504020204" pitchFamily="34" charset="0"/>
              </a:rPr>
              <a:t>The entire information has </a:t>
            </a:r>
            <a:r>
              <a:rPr lang="en-US" sz="24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maintained</a:t>
            </a:r>
            <a:r>
              <a:rPr lang="en-US" sz="2400" dirty="0">
                <a:effectLst/>
                <a:latin typeface="open sans" panose="020B0606030504020204" pitchFamily="34" charset="0"/>
                <a:ea typeface="open sans" panose="020B0606030504020204" pitchFamily="34" charset="0"/>
                <a:cs typeface="open sans" panose="020B0606030504020204" pitchFamily="34" charset="0"/>
              </a:rPr>
              <a:t> in the </a:t>
            </a:r>
            <a:r>
              <a:rPr lang="en-US" sz="24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database</a:t>
            </a:r>
            <a:endParaRPr lang="en-US"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dirty="0">
              <a:effectLst/>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3159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D044-3218-4264-D1F7-C9A3D6F01DE1}"/>
              </a:ext>
            </a:extLst>
          </p:cNvPr>
          <p:cNvSpPr>
            <a:spLocks noGrp="1"/>
          </p:cNvSpPr>
          <p:nvPr>
            <p:ph type="title"/>
          </p:nvPr>
        </p:nvSpPr>
        <p:spPr/>
        <p:txBody>
          <a:bodyPr/>
          <a:lstStyle/>
          <a:p>
            <a:endParaRPr lang="en-US" dirty="0"/>
          </a:p>
        </p:txBody>
      </p:sp>
      <p:pic>
        <p:nvPicPr>
          <p:cNvPr id="11266" name="Picture 2" descr="ANY QUESTIONS? - Am I the only one | Make a Meme">
            <a:extLst>
              <a:ext uri="{FF2B5EF4-FFF2-40B4-BE49-F238E27FC236}">
                <a16:creationId xmlns:a16="http://schemas.microsoft.com/office/drawing/2014/main" id="{04EB5618-E965-1424-E1C8-3ECF95A46E1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138"/>
          <a:stretch/>
        </p:blipFill>
        <p:spPr bwMode="auto">
          <a:xfrm>
            <a:off x="285750" y="209550"/>
            <a:ext cx="1160145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1160">
                                          <p:stCondLst>
                                            <p:cond delay="0"/>
                                          </p:stCondLst>
                                        </p:cTn>
                                        <p:tgtEl>
                                          <p:spTgt spid="11266"/>
                                        </p:tgtEl>
                                      </p:cBhvr>
                                    </p:animEffect>
                                    <p:anim calcmode="lin" valueType="num">
                                      <p:cBhvr>
                                        <p:cTn id="8" dur="3644" tmFilter="0,0; 0.14,0.36; 0.43,0.73; 0.71,0.91; 1.0,1.0">
                                          <p:stCondLst>
                                            <p:cond delay="0"/>
                                          </p:stCondLst>
                                        </p:cTn>
                                        <p:tgtEl>
                                          <p:spTgt spid="11266"/>
                                        </p:tgtEl>
                                        <p:attrNameLst>
                                          <p:attrName>ppt_x</p:attrName>
                                        </p:attrNameLst>
                                      </p:cBhvr>
                                      <p:tavLst>
                                        <p:tav tm="0">
                                          <p:val>
                                            <p:strVal val="#ppt_x-0.25"/>
                                          </p:val>
                                        </p:tav>
                                        <p:tav tm="100000">
                                          <p:val>
                                            <p:strVal val="#ppt_x"/>
                                          </p:val>
                                        </p:tav>
                                      </p:tavLst>
                                    </p:anim>
                                    <p:anim calcmode="lin" valueType="num">
                                      <p:cBhvr>
                                        <p:cTn id="9" dur="1328" tmFilter="0.0,0.0; 0.25,0.07; 0.50,0.2; 0.75,0.467; 1.0,1.0">
                                          <p:stCondLst>
                                            <p:cond delay="0"/>
                                          </p:stCondLst>
                                        </p:cTn>
                                        <p:tgtEl>
                                          <p:spTgt spid="11266"/>
                                        </p:tgtEl>
                                        <p:attrNameLst>
                                          <p:attrName>ppt_y</p:attrName>
                                        </p:attrNameLst>
                                      </p:cBhvr>
                                      <p:tavLst>
                                        <p:tav tm="0" fmla="#ppt_y-sin(pi*$)/3">
                                          <p:val>
                                            <p:fltVal val="0.5"/>
                                          </p:val>
                                        </p:tav>
                                        <p:tav tm="100000">
                                          <p:val>
                                            <p:fltVal val="1"/>
                                          </p:val>
                                        </p:tav>
                                      </p:tavLst>
                                    </p:anim>
                                    <p:anim calcmode="lin" valueType="num">
                                      <p:cBhvr>
                                        <p:cTn id="10" dur="1328" tmFilter="0, 0; 0.125,0.2665; 0.25,0.4; 0.375,0.465; 0.5,0.5;  0.625,0.535; 0.75,0.6; 0.875,0.7335; 1,1">
                                          <p:stCondLst>
                                            <p:cond delay="1328"/>
                                          </p:stCondLst>
                                        </p:cTn>
                                        <p:tgtEl>
                                          <p:spTgt spid="11266"/>
                                        </p:tgtEl>
                                        <p:attrNameLst>
                                          <p:attrName>ppt_y</p:attrName>
                                        </p:attrNameLst>
                                      </p:cBhvr>
                                      <p:tavLst>
                                        <p:tav tm="0" fmla="#ppt_y-sin(pi*$)/9">
                                          <p:val>
                                            <p:fltVal val="0"/>
                                          </p:val>
                                        </p:tav>
                                        <p:tav tm="100000">
                                          <p:val>
                                            <p:fltVal val="1"/>
                                          </p:val>
                                        </p:tav>
                                      </p:tavLst>
                                    </p:anim>
                                    <p:anim calcmode="lin" valueType="num">
                                      <p:cBhvr>
                                        <p:cTn id="11" dur="664" tmFilter="0, 0; 0.125,0.2665; 0.25,0.4; 0.375,0.465; 0.5,0.5;  0.625,0.535; 0.75,0.6; 0.875,0.7335; 1,1">
                                          <p:stCondLst>
                                            <p:cond delay="2648"/>
                                          </p:stCondLst>
                                        </p:cTn>
                                        <p:tgtEl>
                                          <p:spTgt spid="11266"/>
                                        </p:tgtEl>
                                        <p:attrNameLst>
                                          <p:attrName>ppt_y</p:attrName>
                                        </p:attrNameLst>
                                      </p:cBhvr>
                                      <p:tavLst>
                                        <p:tav tm="0" fmla="#ppt_y-sin(pi*$)/27">
                                          <p:val>
                                            <p:fltVal val="0"/>
                                          </p:val>
                                        </p:tav>
                                        <p:tav tm="100000">
                                          <p:val>
                                            <p:fltVal val="1"/>
                                          </p:val>
                                        </p:tav>
                                      </p:tavLst>
                                    </p:anim>
                                    <p:anim calcmode="lin" valueType="num">
                                      <p:cBhvr>
                                        <p:cTn id="12" dur="328" tmFilter="0, 0; 0.125,0.2665; 0.25,0.4; 0.375,0.465; 0.5,0.5;  0.625,0.535; 0.75,0.6; 0.875,0.7335; 1,1">
                                          <p:stCondLst>
                                            <p:cond delay="3312"/>
                                          </p:stCondLst>
                                        </p:cTn>
                                        <p:tgtEl>
                                          <p:spTgt spid="11266"/>
                                        </p:tgtEl>
                                        <p:attrNameLst>
                                          <p:attrName>ppt_y</p:attrName>
                                        </p:attrNameLst>
                                      </p:cBhvr>
                                      <p:tavLst>
                                        <p:tav tm="0" fmla="#ppt_y-sin(pi*$)/81">
                                          <p:val>
                                            <p:fltVal val="0"/>
                                          </p:val>
                                        </p:tav>
                                        <p:tav tm="100000">
                                          <p:val>
                                            <p:fltVal val="1"/>
                                          </p:val>
                                        </p:tav>
                                      </p:tavLst>
                                    </p:anim>
                                    <p:animScale>
                                      <p:cBhvr>
                                        <p:cTn id="13" dur="52">
                                          <p:stCondLst>
                                            <p:cond delay="1300"/>
                                          </p:stCondLst>
                                        </p:cTn>
                                        <p:tgtEl>
                                          <p:spTgt spid="11266"/>
                                        </p:tgtEl>
                                      </p:cBhvr>
                                      <p:to x="100000" y="60000"/>
                                    </p:animScale>
                                    <p:animScale>
                                      <p:cBhvr>
                                        <p:cTn id="14" dur="332" decel="50000">
                                          <p:stCondLst>
                                            <p:cond delay="1352"/>
                                          </p:stCondLst>
                                        </p:cTn>
                                        <p:tgtEl>
                                          <p:spTgt spid="11266"/>
                                        </p:tgtEl>
                                      </p:cBhvr>
                                      <p:to x="100000" y="100000"/>
                                    </p:animScale>
                                    <p:animScale>
                                      <p:cBhvr>
                                        <p:cTn id="15" dur="52">
                                          <p:stCondLst>
                                            <p:cond delay="2624"/>
                                          </p:stCondLst>
                                        </p:cTn>
                                        <p:tgtEl>
                                          <p:spTgt spid="11266"/>
                                        </p:tgtEl>
                                      </p:cBhvr>
                                      <p:to x="100000" y="80000"/>
                                    </p:animScale>
                                    <p:animScale>
                                      <p:cBhvr>
                                        <p:cTn id="16" dur="332" decel="50000">
                                          <p:stCondLst>
                                            <p:cond delay="2676"/>
                                          </p:stCondLst>
                                        </p:cTn>
                                        <p:tgtEl>
                                          <p:spTgt spid="11266"/>
                                        </p:tgtEl>
                                      </p:cBhvr>
                                      <p:to x="100000" y="100000"/>
                                    </p:animScale>
                                    <p:animScale>
                                      <p:cBhvr>
                                        <p:cTn id="17" dur="52">
                                          <p:stCondLst>
                                            <p:cond delay="3284"/>
                                          </p:stCondLst>
                                        </p:cTn>
                                        <p:tgtEl>
                                          <p:spTgt spid="11266"/>
                                        </p:tgtEl>
                                      </p:cBhvr>
                                      <p:to x="100000" y="90000"/>
                                    </p:animScale>
                                    <p:animScale>
                                      <p:cBhvr>
                                        <p:cTn id="18" dur="332" decel="50000">
                                          <p:stCondLst>
                                            <p:cond delay="3336"/>
                                          </p:stCondLst>
                                        </p:cTn>
                                        <p:tgtEl>
                                          <p:spTgt spid="11266"/>
                                        </p:tgtEl>
                                      </p:cBhvr>
                                      <p:to x="100000" y="100000"/>
                                    </p:animScale>
                                    <p:animScale>
                                      <p:cBhvr>
                                        <p:cTn id="19" dur="52">
                                          <p:stCondLst>
                                            <p:cond delay="3616"/>
                                          </p:stCondLst>
                                        </p:cTn>
                                        <p:tgtEl>
                                          <p:spTgt spid="11266"/>
                                        </p:tgtEl>
                                      </p:cBhvr>
                                      <p:to x="100000" y="95000"/>
                                    </p:animScale>
                                    <p:animScale>
                                      <p:cBhvr>
                                        <p:cTn id="20" dur="332" decel="50000">
                                          <p:stCondLst>
                                            <p:cond delay="3668"/>
                                          </p:stCondLst>
                                        </p:cTn>
                                        <p:tgtEl>
                                          <p:spTgt spid="112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1AB5-C45B-D539-466E-06F7347F5912}"/>
              </a:ext>
            </a:extLst>
          </p:cNvPr>
          <p:cNvSpPr>
            <a:spLocks noGrp="1"/>
          </p:cNvSpPr>
          <p:nvPr>
            <p:ph type="title"/>
          </p:nvPr>
        </p:nvSpPr>
        <p:spPr>
          <a:xfrm>
            <a:off x="471805" y="366895"/>
            <a:ext cx="6832600" cy="1293028"/>
          </a:xfrm>
        </p:spPr>
        <p:txBody>
          <a:bodyPr>
            <a:normAutofit/>
          </a:bodyPr>
          <a:lstStyle/>
          <a:p>
            <a:r>
              <a:rPr lang="en-US" b="1" u="sng" dirty="0">
                <a:solidFill>
                  <a:srgbClr val="FFFF00"/>
                </a:solidFill>
              </a:rPr>
              <a:t>aim</a:t>
            </a:r>
          </a:p>
        </p:txBody>
      </p:sp>
      <p:sp>
        <p:nvSpPr>
          <p:cNvPr id="4" name="Content Placeholder 3">
            <a:extLst>
              <a:ext uri="{FF2B5EF4-FFF2-40B4-BE49-F238E27FC236}">
                <a16:creationId xmlns:a16="http://schemas.microsoft.com/office/drawing/2014/main" id="{70DCB6D0-BE36-D1E0-3D97-FD7630DF3B03}"/>
              </a:ext>
            </a:extLst>
          </p:cNvPr>
          <p:cNvSpPr>
            <a:spLocks noGrp="1"/>
          </p:cNvSpPr>
          <p:nvPr>
            <p:ph idx="1"/>
          </p:nvPr>
        </p:nvSpPr>
        <p:spPr>
          <a:xfrm>
            <a:off x="247650" y="1323975"/>
            <a:ext cx="7128510" cy="5029199"/>
          </a:xfrm>
        </p:spPr>
        <p:txBody>
          <a:bodyPr>
            <a:noAutofit/>
          </a:bodyPr>
          <a:lstStyle/>
          <a:p>
            <a:r>
              <a:rPr lang="en-US" sz="1800" b="0" i="0" dirty="0">
                <a:effectLst/>
                <a:latin typeface="open sans" panose="020B0604020202020204" pitchFamily="34" charset="0"/>
              </a:rPr>
              <a:t>The hotel management system </a:t>
            </a:r>
            <a:r>
              <a:rPr lang="en-US" sz="1800" b="1" i="0" dirty="0">
                <a:solidFill>
                  <a:srgbClr val="FFFF00"/>
                </a:solidFill>
                <a:effectLst/>
                <a:latin typeface="open sans" panose="020B0604020202020204" pitchFamily="34" charset="0"/>
              </a:rPr>
              <a:t>aims</a:t>
            </a:r>
            <a:r>
              <a:rPr lang="en-US" sz="1800" b="0" i="0" dirty="0">
                <a:effectLst/>
                <a:latin typeface="open sans" panose="020B0604020202020204" pitchFamily="34" charset="0"/>
              </a:rPr>
              <a:t> to </a:t>
            </a:r>
            <a:r>
              <a:rPr lang="en-US" sz="1800" b="1" i="0" dirty="0">
                <a:solidFill>
                  <a:srgbClr val="FFFF00"/>
                </a:solidFill>
                <a:effectLst/>
                <a:latin typeface="open sans" panose="020B0604020202020204" pitchFamily="34" charset="0"/>
              </a:rPr>
              <a:t>maintain</a:t>
            </a:r>
            <a:r>
              <a:rPr lang="en-US" sz="1800" b="0" i="0" dirty="0">
                <a:effectLst/>
                <a:latin typeface="open sans" panose="020B0604020202020204" pitchFamily="34" charset="0"/>
              </a:rPr>
              <a:t> and </a:t>
            </a:r>
            <a:r>
              <a:rPr lang="en-US" sz="1800" b="1" i="0" dirty="0">
                <a:solidFill>
                  <a:srgbClr val="FFFF00"/>
                </a:solidFill>
                <a:effectLst/>
                <a:latin typeface="open sans" panose="020B0604020202020204" pitchFamily="34" charset="0"/>
              </a:rPr>
              <a:t>manage</a:t>
            </a:r>
            <a:r>
              <a:rPr lang="en-US" sz="1800" b="0" i="0" dirty="0">
                <a:effectLst/>
                <a:latin typeface="open sans" panose="020B0604020202020204" pitchFamily="34" charset="0"/>
              </a:rPr>
              <a:t> the various hotel tasks and processes. It is primarily responsible for hotel management in the database’s core section. </a:t>
            </a:r>
          </a:p>
          <a:p>
            <a:r>
              <a:rPr lang="en-US" sz="1800" b="0" i="0" dirty="0">
                <a:effectLst/>
                <a:latin typeface="open sans" panose="020B0604020202020204" pitchFamily="34" charset="0"/>
              </a:rPr>
              <a:t>In fact, guests can come to the website and </a:t>
            </a:r>
            <a:r>
              <a:rPr lang="en-US" sz="1800" b="1" i="0" dirty="0">
                <a:solidFill>
                  <a:srgbClr val="FFFF00"/>
                </a:solidFill>
                <a:effectLst/>
                <a:latin typeface="open sans" panose="020B0604020202020204" pitchFamily="34" charset="0"/>
              </a:rPr>
              <a:t>register</a:t>
            </a:r>
            <a:r>
              <a:rPr lang="en-US" sz="1800" b="0" i="0" dirty="0">
                <a:effectLst/>
                <a:latin typeface="open sans" panose="020B0604020202020204" pitchFamily="34" charset="0"/>
              </a:rPr>
              <a:t> with the system by providing the required information. Each registered guest can request unit </a:t>
            </a:r>
            <a:r>
              <a:rPr lang="en-US" sz="1800" b="1" i="0" dirty="0">
                <a:solidFill>
                  <a:srgbClr val="FFFF00"/>
                </a:solidFill>
                <a:effectLst/>
                <a:latin typeface="open sans" panose="020B0604020202020204" pitchFamily="34" charset="0"/>
              </a:rPr>
              <a:t>reservations</a:t>
            </a:r>
            <a:r>
              <a:rPr lang="en-US" sz="1800" b="0" i="0" dirty="0">
                <a:effectLst/>
                <a:latin typeface="open sans" panose="020B0604020202020204" pitchFamily="34" charset="0"/>
              </a:rPr>
              <a:t>. Then the guests were given information about the availability of the units according to their request.</a:t>
            </a:r>
          </a:p>
          <a:p>
            <a:r>
              <a:rPr lang="en-US" sz="1800" b="0" i="0" dirty="0">
                <a:effectLst/>
                <a:latin typeface="open sans" panose="020B0604020202020204" pitchFamily="34" charset="0"/>
              </a:rPr>
              <a:t>The application also </a:t>
            </a:r>
            <a:r>
              <a:rPr lang="en-US" sz="1800" b="1" i="0" dirty="0">
                <a:solidFill>
                  <a:srgbClr val="FFFF00"/>
                </a:solidFill>
                <a:effectLst/>
                <a:latin typeface="open sans" panose="020B0604020202020204" pitchFamily="34" charset="0"/>
              </a:rPr>
              <a:t>enables</a:t>
            </a:r>
            <a:r>
              <a:rPr lang="en-US" sz="1800" b="0" i="0" dirty="0">
                <a:effectLst/>
                <a:latin typeface="open sans" panose="020B0604020202020204" pitchFamily="34" charset="0"/>
              </a:rPr>
              <a:t> the admin to operate the entire system from a single online interface. This gives the admin more power and flexibility. In addition to this, the system covers room booking, staff management, and other hotel management services.</a:t>
            </a:r>
          </a:p>
          <a:p>
            <a:r>
              <a:rPr lang="en-US" sz="1800" b="0" i="0" dirty="0">
                <a:effectLst/>
                <a:latin typeface="open sans" panose="020B0604020202020204" pitchFamily="34" charset="0"/>
              </a:rPr>
              <a:t>Furthermore, the users can use the system to advertise </a:t>
            </a:r>
            <a:r>
              <a:rPr lang="en-US" sz="1800" b="1" i="0" dirty="0">
                <a:solidFill>
                  <a:srgbClr val="FFFF00"/>
                </a:solidFill>
                <a:effectLst/>
                <a:latin typeface="open sans" panose="020B0604020202020204" pitchFamily="34" charset="0"/>
              </a:rPr>
              <a:t>available</a:t>
            </a:r>
            <a:r>
              <a:rPr lang="en-US" sz="1800" b="0" i="0" dirty="0">
                <a:effectLst/>
                <a:latin typeface="open sans" panose="020B0604020202020204" pitchFamily="34" charset="0"/>
              </a:rPr>
              <a:t> </a:t>
            </a:r>
            <a:r>
              <a:rPr lang="en-US" sz="1800" b="1" i="0" dirty="0">
                <a:solidFill>
                  <a:srgbClr val="FFFF00"/>
                </a:solidFill>
                <a:effectLst/>
                <a:latin typeface="open sans" panose="020B0604020202020204" pitchFamily="34" charset="0"/>
              </a:rPr>
              <a:t>rooms</a:t>
            </a:r>
            <a:r>
              <a:rPr lang="en-US" sz="1800" b="0" i="0" dirty="0">
                <a:effectLst/>
                <a:latin typeface="open sans" panose="020B0604020202020204" pitchFamily="34" charset="0"/>
              </a:rPr>
              <a:t>. The customers may see and </a:t>
            </a:r>
            <a:r>
              <a:rPr lang="en-US" sz="1800" b="1" i="0" dirty="0">
                <a:solidFill>
                  <a:srgbClr val="FFFF00"/>
                </a:solidFill>
                <a:effectLst/>
                <a:latin typeface="open sans" panose="020B0604020202020204" pitchFamily="34" charset="0"/>
              </a:rPr>
              <a:t>reserve</a:t>
            </a:r>
            <a:r>
              <a:rPr lang="en-US" sz="1800" b="0" i="0" dirty="0">
                <a:effectLst/>
                <a:latin typeface="open sans" panose="020B0604020202020204" pitchFamily="34" charset="0"/>
              </a:rPr>
              <a:t> </a:t>
            </a:r>
            <a:r>
              <a:rPr lang="en-US" sz="1800" b="1" i="0" dirty="0">
                <a:solidFill>
                  <a:srgbClr val="FFFF00"/>
                </a:solidFill>
                <a:effectLst/>
                <a:latin typeface="open sans" panose="020B0604020202020204" pitchFamily="34" charset="0"/>
              </a:rPr>
              <a:t>rooms</a:t>
            </a:r>
            <a:r>
              <a:rPr lang="en-US" sz="1800" b="0" i="0" dirty="0">
                <a:effectLst/>
                <a:latin typeface="open sans" panose="020B0604020202020204" pitchFamily="34" charset="0"/>
              </a:rPr>
              <a:t> from the comfort of their own homes too. Then the admin has the authority to approve or reject a customer’s booking request. As a result, the system is used by both consumers and admin to control hotel activities on the go.</a:t>
            </a:r>
          </a:p>
          <a:p>
            <a:endParaRPr lang="en-US" sz="1800" dirty="0"/>
          </a:p>
        </p:txBody>
      </p:sp>
      <p:pic>
        <p:nvPicPr>
          <p:cNvPr id="3076" name="Picture 4" descr="Vector Illustration Online Booking And Payment For Hotel Accommodation  People Hands Smartphone Travel Summer Time, Holiday Concept For Online  Travel Agency, Booking Service. Design For Web Page, Print Royalty Free  SVG, Cliparts,">
            <a:extLst>
              <a:ext uri="{FF2B5EF4-FFF2-40B4-BE49-F238E27FC236}">
                <a16:creationId xmlns:a16="http://schemas.microsoft.com/office/drawing/2014/main" id="{5A95DBB4-FD9E-C475-DADD-0E8D0BD604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1238" y="1659923"/>
            <a:ext cx="3644962" cy="364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7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 calcmode="lin" valueType="num">
                                      <p:cBhvr>
                                        <p:cTn id="26"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p:cTn id="33"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p:cTn id="40"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ectangle 13">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6" name="Picture 15">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A4315B1E-12CD-3C29-D218-318062FC3444}"/>
              </a:ext>
            </a:extLst>
          </p:cNvPr>
          <p:cNvSpPr>
            <a:spLocks noGrp="1"/>
          </p:cNvSpPr>
          <p:nvPr>
            <p:ph type="title"/>
          </p:nvPr>
        </p:nvSpPr>
        <p:spPr>
          <a:xfrm>
            <a:off x="0" y="654942"/>
            <a:ext cx="5085184" cy="2029803"/>
          </a:xfrm>
        </p:spPr>
        <p:txBody>
          <a:bodyPr>
            <a:normAutofit/>
          </a:bodyPr>
          <a:lstStyle/>
          <a:p>
            <a:pPr algn="l"/>
            <a:r>
              <a:rPr lang="en-US" sz="3600" b="1" i="0" u="sng" dirty="0">
                <a:solidFill>
                  <a:srgbClr val="FFFF00"/>
                </a:solidFill>
                <a:effectLst/>
                <a:latin typeface="ff0"/>
              </a:rPr>
              <a:t>THE MANUAL SYSTEM</a:t>
            </a:r>
            <a:endParaRPr lang="en-US" sz="3600" b="1" u="sng" dirty="0">
              <a:solidFill>
                <a:srgbClr val="FFFF00"/>
              </a:solidFill>
            </a:endParaRPr>
          </a:p>
        </p:txBody>
      </p:sp>
      <p:pic>
        <p:nvPicPr>
          <p:cNvPr id="18" name="Picture 17">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5" name="Content Placeholder 4">
            <a:extLst>
              <a:ext uri="{FF2B5EF4-FFF2-40B4-BE49-F238E27FC236}">
                <a16:creationId xmlns:a16="http://schemas.microsoft.com/office/drawing/2014/main" id="{02F0AD15-E167-6DBF-C893-1745893CF261}"/>
              </a:ext>
            </a:extLst>
          </p:cNvPr>
          <p:cNvPicPr>
            <a:picLocks noChangeAspect="1"/>
          </p:cNvPicPr>
          <p:nvPr/>
        </p:nvPicPr>
        <p:blipFill>
          <a:blip r:embed="rId4"/>
          <a:stretch>
            <a:fillRect/>
          </a:stretch>
        </p:blipFill>
        <p:spPr>
          <a:xfrm>
            <a:off x="5279475" y="654942"/>
            <a:ext cx="6269058" cy="5548116"/>
          </a:xfrm>
          <a:prstGeom prst="rect">
            <a:avLst/>
          </a:prstGeom>
        </p:spPr>
      </p:pic>
      <p:pic>
        <p:nvPicPr>
          <p:cNvPr id="4100" name="Picture 4" descr="Move Away from Manual Processes">
            <a:extLst>
              <a:ext uri="{FF2B5EF4-FFF2-40B4-BE49-F238E27FC236}">
                <a16:creationId xmlns:a16="http://schemas.microsoft.com/office/drawing/2014/main" id="{CA02D0CE-622E-9BEC-E084-F34F03663E3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32" y="2387482"/>
            <a:ext cx="4635376" cy="447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950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anim calcmode="lin" valueType="num">
                                      <p:cBhvr>
                                        <p:cTn id="8" dur="1000" fill="hold"/>
                                        <p:tgtEl>
                                          <p:spTgt spid="4100"/>
                                        </p:tgtEl>
                                        <p:attrNameLst>
                                          <p:attrName>ppt_x</p:attrName>
                                        </p:attrNameLst>
                                      </p:cBhvr>
                                      <p:tavLst>
                                        <p:tav tm="0">
                                          <p:val>
                                            <p:strVal val="#ppt_x"/>
                                          </p:val>
                                        </p:tav>
                                        <p:tav tm="100000">
                                          <p:val>
                                            <p:strVal val="#ppt_x"/>
                                          </p:val>
                                        </p:tav>
                                      </p:tavLst>
                                    </p:anim>
                                    <p:anim calcmode="lin" valueType="num">
                                      <p:cBhvr>
                                        <p:cTn id="9"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2FEF-8172-9E4B-51A8-42071329556F}"/>
              </a:ext>
            </a:extLst>
          </p:cNvPr>
          <p:cNvSpPr>
            <a:spLocks noGrp="1"/>
          </p:cNvSpPr>
          <p:nvPr>
            <p:ph type="title"/>
          </p:nvPr>
        </p:nvSpPr>
        <p:spPr>
          <a:xfrm>
            <a:off x="0" y="593185"/>
            <a:ext cx="5448300" cy="1293028"/>
          </a:xfrm>
        </p:spPr>
        <p:txBody>
          <a:bodyPr>
            <a:normAutofit/>
          </a:bodyPr>
          <a:lstStyle/>
          <a:p>
            <a:pPr algn="ctr"/>
            <a:r>
              <a:rPr lang="en-US" b="1" u="sng" dirty="0">
                <a:solidFill>
                  <a:srgbClr val="FFFF00"/>
                </a:solidFill>
                <a:latin typeface="Tahoma" panose="020B0604030504040204" pitchFamily="34" charset="0"/>
                <a:ea typeface="Tahoma" panose="020B0604030504040204" pitchFamily="34" charset="0"/>
                <a:cs typeface="Tahoma" panose="020B0604030504040204" pitchFamily="34" charset="0"/>
              </a:rPr>
              <a:t>Use case diagram</a:t>
            </a:r>
            <a:br>
              <a:rPr lang="en-US" b="1" i="0" u="sng" dirty="0">
                <a:solidFill>
                  <a:srgbClr val="FFFF00"/>
                </a:solidFill>
                <a:effectLst/>
                <a:latin typeface="Tahoma" panose="020B0604030504040204" pitchFamily="34" charset="0"/>
                <a:ea typeface="Tahoma" panose="020B0604030504040204" pitchFamily="34" charset="0"/>
                <a:cs typeface="Tahoma" panose="020B0604030504040204" pitchFamily="34" charset="0"/>
              </a:rPr>
            </a:br>
            <a:endParaRPr lang="en-US" b="1" u="sng"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8" name="Content Placeholder 7">
            <a:extLst>
              <a:ext uri="{FF2B5EF4-FFF2-40B4-BE49-F238E27FC236}">
                <a16:creationId xmlns:a16="http://schemas.microsoft.com/office/drawing/2014/main" id="{A6873325-7450-2DA8-9103-3AC88496FA9F}"/>
              </a:ext>
            </a:extLst>
          </p:cNvPr>
          <p:cNvPicPr>
            <a:picLocks noGrp="1" noChangeAspect="1"/>
          </p:cNvPicPr>
          <p:nvPr>
            <p:ph idx="1"/>
          </p:nvPr>
        </p:nvPicPr>
        <p:blipFill>
          <a:blip r:embed="rId2"/>
          <a:stretch>
            <a:fillRect/>
          </a:stretch>
        </p:blipFill>
        <p:spPr>
          <a:xfrm>
            <a:off x="142100" y="1381170"/>
            <a:ext cx="5633282" cy="5376203"/>
          </a:xfrm>
        </p:spPr>
      </p:pic>
      <p:pic>
        <p:nvPicPr>
          <p:cNvPr id="10" name="Picture 9">
            <a:extLst>
              <a:ext uri="{FF2B5EF4-FFF2-40B4-BE49-F238E27FC236}">
                <a16:creationId xmlns:a16="http://schemas.microsoft.com/office/drawing/2014/main" id="{E9435981-9748-30AC-C700-78E55749AFFC}"/>
              </a:ext>
            </a:extLst>
          </p:cNvPr>
          <p:cNvPicPr>
            <a:picLocks noChangeAspect="1"/>
          </p:cNvPicPr>
          <p:nvPr/>
        </p:nvPicPr>
        <p:blipFill>
          <a:blip r:embed="rId3"/>
          <a:stretch>
            <a:fillRect/>
          </a:stretch>
        </p:blipFill>
        <p:spPr>
          <a:xfrm>
            <a:off x="6302924" y="1381171"/>
            <a:ext cx="5746976" cy="5376204"/>
          </a:xfrm>
          <a:prstGeom prst="rect">
            <a:avLst/>
          </a:prstGeom>
        </p:spPr>
      </p:pic>
      <p:sp>
        <p:nvSpPr>
          <p:cNvPr id="11" name="Title 1">
            <a:extLst>
              <a:ext uri="{FF2B5EF4-FFF2-40B4-BE49-F238E27FC236}">
                <a16:creationId xmlns:a16="http://schemas.microsoft.com/office/drawing/2014/main" id="{5AFF0C6C-A7E3-0726-671E-34A846D18415}"/>
              </a:ext>
            </a:extLst>
          </p:cNvPr>
          <p:cNvSpPr txBox="1">
            <a:spLocks/>
          </p:cNvSpPr>
          <p:nvPr/>
        </p:nvSpPr>
        <p:spPr>
          <a:xfrm>
            <a:off x="5972951" y="593185"/>
            <a:ext cx="54483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b="1" u="sng" dirty="0">
                <a:solidFill>
                  <a:srgbClr val="FFFF00"/>
                </a:solidFill>
                <a:latin typeface="Tahoma" panose="020B0604030504040204" pitchFamily="34" charset="0"/>
                <a:ea typeface="Tahoma" panose="020B0604030504040204" pitchFamily="34" charset="0"/>
                <a:cs typeface="Tahoma" panose="020B0604030504040204" pitchFamily="34" charset="0"/>
              </a:rPr>
              <a:t>ER diagram</a:t>
            </a:r>
            <a:br>
              <a:rPr lang="en-US" b="1" u="sng" dirty="0">
                <a:solidFill>
                  <a:srgbClr val="FFFF00"/>
                </a:solidFill>
                <a:latin typeface="Tahoma" panose="020B0604030504040204" pitchFamily="34" charset="0"/>
                <a:ea typeface="Tahoma" panose="020B0604030504040204" pitchFamily="34" charset="0"/>
                <a:cs typeface="Tahoma" panose="020B0604030504040204" pitchFamily="34" charset="0"/>
              </a:rPr>
            </a:br>
            <a:endParaRPr lang="en-US" b="1" u="sng"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itle 1">
            <a:extLst>
              <a:ext uri="{FF2B5EF4-FFF2-40B4-BE49-F238E27FC236}">
                <a16:creationId xmlns:a16="http://schemas.microsoft.com/office/drawing/2014/main" id="{18BDF7D5-8370-2CF2-D2C2-139840E68CE7}"/>
              </a:ext>
            </a:extLst>
          </p:cNvPr>
          <p:cNvSpPr txBox="1">
            <a:spLocks/>
          </p:cNvSpPr>
          <p:nvPr/>
        </p:nvSpPr>
        <p:spPr>
          <a:xfrm>
            <a:off x="5645869" y="329623"/>
            <a:ext cx="898884"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b="1" u="sng" dirty="0">
                <a:solidFill>
                  <a:srgbClr val="FF0000"/>
                </a:solidFill>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19851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heel(1)">
                                      <p:cBhvr>
                                        <p:cTn id="17" dur="20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7" name="Picture 7176">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D7EA15B-52CE-D53F-D933-D1CF77961BAA}"/>
              </a:ext>
            </a:extLst>
          </p:cNvPr>
          <p:cNvSpPr>
            <a:spLocks noGrp="1"/>
          </p:cNvSpPr>
          <p:nvPr>
            <p:ph type="title"/>
          </p:nvPr>
        </p:nvSpPr>
        <p:spPr>
          <a:xfrm>
            <a:off x="1121417" y="-60325"/>
            <a:ext cx="3977639" cy="1600200"/>
          </a:xfrm>
        </p:spPr>
        <p:txBody>
          <a:bodyPr anchor="b">
            <a:normAutofit/>
          </a:bodyPr>
          <a:lstStyle/>
          <a:p>
            <a:pPr algn="l"/>
            <a:r>
              <a:rPr lang="en-US" sz="3200" b="1" u="sng"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OBJECTIVES</a:t>
            </a:r>
            <a:br>
              <a:rPr lang="en-US" sz="3200" dirty="0">
                <a:solidFill>
                  <a:srgbClr val="FFFF00"/>
                </a:solidFill>
                <a:effectLst/>
                <a:latin typeface="Calibri" panose="020F0502020204030204" pitchFamily="34" charset="0"/>
                <a:ea typeface="Segoe UI Symbol" panose="020B0502040204020203" pitchFamily="34" charset="0"/>
                <a:cs typeface="Segoe UI Symbol" panose="020B0502040204020203" pitchFamily="34" charset="0"/>
              </a:rPr>
            </a:br>
            <a:endParaRPr lang="en-US" sz="3200" dirty="0">
              <a:solidFill>
                <a:srgbClr val="FFFF00"/>
              </a:solidFill>
            </a:endParaRPr>
          </a:p>
        </p:txBody>
      </p:sp>
      <p:sp>
        <p:nvSpPr>
          <p:cNvPr id="3" name="Content Placeholder 2">
            <a:extLst>
              <a:ext uri="{FF2B5EF4-FFF2-40B4-BE49-F238E27FC236}">
                <a16:creationId xmlns:a16="http://schemas.microsoft.com/office/drawing/2014/main" id="{342E3221-0BF7-62F5-7784-49234E8A8D54}"/>
              </a:ext>
            </a:extLst>
          </p:cNvPr>
          <p:cNvSpPr>
            <a:spLocks noGrp="1"/>
          </p:cNvSpPr>
          <p:nvPr>
            <p:ph idx="1"/>
          </p:nvPr>
        </p:nvSpPr>
        <p:spPr>
          <a:xfrm>
            <a:off x="123825" y="1136651"/>
            <a:ext cx="5287023" cy="5472558"/>
          </a:xfrm>
        </p:spPr>
        <p:txBody>
          <a:bodyPr>
            <a:normAutofit/>
          </a:bodyPr>
          <a:lstStyle/>
          <a:p>
            <a:pPr marR="0" lvl="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 computer-based management system is designed to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handle</a:t>
            </a:r>
            <a:r>
              <a:rPr lang="en-US" sz="1600" dirty="0">
                <a:effectLst/>
                <a:latin typeface="Calibri" panose="020F0502020204030204" pitchFamily="34" charset="0"/>
                <a:ea typeface="Calibri" panose="020F0502020204030204" pitchFamily="34" charset="0"/>
                <a:cs typeface="Times New Roman" panose="02020603050405020304" pitchFamily="18" charset="0"/>
              </a:rPr>
              <a:t> all the primary information required to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calculate</a:t>
            </a:r>
            <a:r>
              <a:rPr lang="en-US" sz="1600" dirty="0">
                <a:effectLst/>
                <a:latin typeface="Calibri" panose="020F0502020204030204" pitchFamily="34" charset="0"/>
                <a:ea typeface="Calibri" panose="020F0502020204030204" pitchFamily="34" charset="0"/>
                <a:cs typeface="Times New Roman" panose="02020603050405020304" pitchFamily="18" charset="0"/>
              </a:rPr>
              <a:t> monthly statements. Separate database is maintained to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handle</a:t>
            </a:r>
            <a:r>
              <a:rPr lang="en-US" sz="1600" dirty="0">
                <a:effectLst/>
                <a:latin typeface="Calibri" panose="020F0502020204030204" pitchFamily="34" charset="0"/>
                <a:ea typeface="Calibri" panose="020F0502020204030204" pitchFamily="34" charset="0"/>
                <a:cs typeface="Times New Roman" panose="02020603050405020304" pitchFamily="18" charset="0"/>
              </a:rPr>
              <a:t> all the details required for the correct statement calculation and generation. This project intends to introduce more user friendliness in the various activities such as record updating, maintenance, and searching. The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searching</a:t>
            </a:r>
            <a:r>
              <a:rPr lang="en-US" sz="1600" dirty="0">
                <a:effectLst/>
                <a:latin typeface="Calibri" panose="020F0502020204030204" pitchFamily="34" charset="0"/>
                <a:ea typeface="Calibri" panose="020F0502020204030204" pitchFamily="34" charset="0"/>
                <a:cs typeface="Times New Roman" panose="02020603050405020304" pitchFamily="18" charset="0"/>
              </a:rPr>
              <a:t> of record has been made quite simple as all the details of the customer can be obtained by simply keying in the identification of that customer.</a:t>
            </a:r>
          </a:p>
          <a:p>
            <a:pPr marL="0" marR="0" lvl="0" indent="0">
              <a:spcBef>
                <a:spcPts val="0"/>
              </a:spcBef>
              <a:spcAft>
                <a:spcPts val="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spcBef>
                <a:spcPts val="0"/>
              </a:spcBef>
              <a:spcAft>
                <a:spcPts val="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record maintenance and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updating</a:t>
            </a:r>
            <a:r>
              <a:rPr lang="en-US" sz="1600" dirty="0">
                <a:effectLst/>
                <a:latin typeface="Calibri" panose="020F0502020204030204" pitchFamily="34" charset="0"/>
                <a:ea typeface="Calibri" panose="020F0502020204030204" pitchFamily="34" charset="0"/>
                <a:cs typeface="Times New Roman" panose="02020603050405020304" pitchFamily="18" charset="0"/>
              </a:rPr>
              <a:t> can also be accomplished by using the identification of the customer with all the details being automatically generated. These details are also being promptly automatically updated in the master file thus keeping the record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up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to</a:t>
            </a:r>
            <a:r>
              <a:rPr lang="en-US" sz="1600" dirty="0">
                <a:effectLst/>
                <a:latin typeface="Calibri" panose="020F0502020204030204" pitchFamily="34" charset="0"/>
                <a:ea typeface="Calibri" panose="020F0502020204030204" pitchFamily="34" charset="0"/>
                <a:cs typeface="Times New Roman" panose="02020603050405020304" pitchFamily="18" charset="0"/>
              </a:rPr>
              <a:t> date</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t>
            </a:r>
          </a:p>
          <a:p>
            <a:pPr marR="0" indent="0">
              <a:spcBef>
                <a:spcPts val="0"/>
              </a:spcBef>
              <a:spcAft>
                <a:spcPts val="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0">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entire information has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maintained</a:t>
            </a:r>
            <a:r>
              <a:rPr lang="en-US" sz="1600" dirty="0">
                <a:effectLst/>
                <a:latin typeface="Calibri" panose="020F0502020204030204" pitchFamily="34" charset="0"/>
                <a:ea typeface="Calibri" panose="020F0502020204030204" pitchFamily="34" charset="0"/>
                <a:cs typeface="Times New Roman" panose="02020603050405020304" pitchFamily="18" charset="0"/>
              </a:rPr>
              <a:t> in the </a:t>
            </a:r>
            <a:r>
              <a:rPr lang="en-US" sz="16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database</a:t>
            </a:r>
            <a:r>
              <a:rPr lang="en-US" sz="1600" dirty="0">
                <a:effectLst/>
                <a:latin typeface="Calibri" panose="020F0502020204030204" pitchFamily="34" charset="0"/>
                <a:ea typeface="Calibri" panose="020F0502020204030204" pitchFamily="34" charset="0"/>
                <a:cs typeface="Times New Roman" panose="02020603050405020304" pitchFamily="18" charset="0"/>
              </a:rPr>
              <a:t> or Files and whoever wants to retrieve can't retrieve</a:t>
            </a:r>
          </a:p>
          <a:p>
            <a:endParaRPr lang="en-US" sz="1600" dirty="0"/>
          </a:p>
        </p:txBody>
      </p:sp>
      <p:pic>
        <p:nvPicPr>
          <p:cNvPr id="7170" name="Picture 2" descr="Why Is the Hotel Website Booking System Important for Your Hotel?">
            <a:extLst>
              <a:ext uri="{FF2B5EF4-FFF2-40B4-BE49-F238E27FC236}">
                <a16:creationId xmlns:a16="http://schemas.microsoft.com/office/drawing/2014/main" id="{D50E1A66-0D6B-DFEF-6B96-D0B216935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74" r="26084" b="1"/>
          <a:stretch/>
        </p:blipFill>
        <p:spPr bwMode="auto">
          <a:xfrm>
            <a:off x="5534674" y="1136651"/>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6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7" name="Rectangle 922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oftware Tester Stock Illustrations – 983 Software Tester Stock  Illustrations, Vectors &amp; Clipart - Dreamstime">
            <a:extLst>
              <a:ext uri="{FF2B5EF4-FFF2-40B4-BE49-F238E27FC236}">
                <a16:creationId xmlns:a16="http://schemas.microsoft.com/office/drawing/2014/main" id="{B1225DD6-4C8D-0765-25BA-68279F8865F5}"/>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t="17181" b="181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D65471-32E7-A41B-C8BA-52D9B9423F97}"/>
              </a:ext>
            </a:extLst>
          </p:cNvPr>
          <p:cNvSpPr>
            <a:spLocks noGrp="1"/>
          </p:cNvSpPr>
          <p:nvPr>
            <p:ph type="title"/>
          </p:nvPr>
        </p:nvSpPr>
        <p:spPr>
          <a:xfrm>
            <a:off x="2895600" y="764373"/>
            <a:ext cx="8610600" cy="1293028"/>
          </a:xfrm>
        </p:spPr>
        <p:txBody>
          <a:bodyPr>
            <a:normAutofit/>
          </a:bodyPr>
          <a:lstStyle/>
          <a:p>
            <a:r>
              <a:rPr lang="en-US" b="1" u="sng" dirty="0">
                <a:solidFill>
                  <a:srgbClr val="FFFF00"/>
                </a:solidFill>
              </a:rPr>
              <a:t>Software Requirements</a:t>
            </a:r>
            <a:endParaRPr lang="en-US" dirty="0"/>
          </a:p>
        </p:txBody>
      </p:sp>
      <p:sp>
        <p:nvSpPr>
          <p:cNvPr id="3" name="Content Placeholder 2">
            <a:extLst>
              <a:ext uri="{FF2B5EF4-FFF2-40B4-BE49-F238E27FC236}">
                <a16:creationId xmlns:a16="http://schemas.microsoft.com/office/drawing/2014/main" id="{3BC8DB0A-64CC-283C-52E0-FE5A5C7BA816}"/>
              </a:ext>
            </a:extLst>
          </p:cNvPr>
          <p:cNvSpPr>
            <a:spLocks noGrp="1"/>
          </p:cNvSpPr>
          <p:nvPr>
            <p:ph idx="1"/>
          </p:nvPr>
        </p:nvSpPr>
        <p:spPr>
          <a:xfrm>
            <a:off x="685800" y="2194560"/>
            <a:ext cx="10820400" cy="4024125"/>
          </a:xfrm>
        </p:spPr>
        <p:txBody>
          <a:bodyPr>
            <a:normAutofit/>
          </a:bodyPr>
          <a:lstStyle/>
          <a:p>
            <a:r>
              <a:rPr lang="en-US" dirty="0"/>
              <a:t>Python 3.0 (or above)</a:t>
            </a:r>
          </a:p>
          <a:p>
            <a:r>
              <a:rPr lang="en-US" dirty="0" err="1"/>
              <a:t>SQlite</a:t>
            </a:r>
            <a:r>
              <a:rPr lang="en-US" dirty="0"/>
              <a:t> browser</a:t>
            </a:r>
          </a:p>
          <a:p>
            <a:r>
              <a:rPr lang="en-US" dirty="0" err="1"/>
              <a:t>Sqlite</a:t>
            </a:r>
            <a:endParaRPr lang="en-US" dirty="0"/>
          </a:p>
          <a:p>
            <a:r>
              <a:rPr lang="en-US" dirty="0"/>
              <a:t>Python IDE (VS code used)</a:t>
            </a:r>
          </a:p>
          <a:p>
            <a:r>
              <a:rPr lang="en-US" dirty="0"/>
              <a:t>Python libraries like </a:t>
            </a:r>
            <a:r>
              <a:rPr lang="en-US" dirty="0" err="1"/>
              <a:t>Tkinter</a:t>
            </a:r>
            <a:r>
              <a:rPr lang="en-US" dirty="0"/>
              <a:t>, </a:t>
            </a:r>
            <a:r>
              <a:rPr lang="en-US" dirty="0" err="1"/>
              <a:t>PIL,time</a:t>
            </a:r>
            <a:r>
              <a:rPr lang="en-US" dirty="0"/>
              <a:t> </a:t>
            </a:r>
            <a:r>
              <a:rPr lang="en-US" dirty="0" err="1"/>
              <a:t>etc</a:t>
            </a:r>
            <a:endParaRPr lang="en-US" dirty="0"/>
          </a:p>
        </p:txBody>
      </p:sp>
    </p:spTree>
    <p:extLst>
      <p:ext uri="{BB962C8B-B14F-4D97-AF65-F5344CB8AC3E}">
        <p14:creationId xmlns:p14="http://schemas.microsoft.com/office/powerpoint/2010/main" val="4687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Four ways to manage software requirements in Jira &lt; Deviniti">
            <a:extLst>
              <a:ext uri="{FF2B5EF4-FFF2-40B4-BE49-F238E27FC236}">
                <a16:creationId xmlns:a16="http://schemas.microsoft.com/office/drawing/2014/main" id="{6D624AD7-A6F4-67A8-CC76-1F695FDB0CA1}"/>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540808"/>
            <a:ext cx="12192000" cy="72178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F99BAD-6923-87C0-6017-B69DD6A781FA}"/>
              </a:ext>
            </a:extLst>
          </p:cNvPr>
          <p:cNvSpPr>
            <a:spLocks noGrp="1"/>
          </p:cNvSpPr>
          <p:nvPr>
            <p:ph type="title"/>
          </p:nvPr>
        </p:nvSpPr>
        <p:spPr>
          <a:xfrm>
            <a:off x="352425" y="180975"/>
            <a:ext cx="8610600" cy="1293028"/>
          </a:xfrm>
        </p:spPr>
        <p:txBody>
          <a:bodyPr/>
          <a:lstStyle/>
          <a:p>
            <a:r>
              <a:rPr lang="en-US" b="1" u="sng" dirty="0">
                <a:solidFill>
                  <a:srgbClr val="FFFF00"/>
                </a:solidFill>
              </a:rPr>
              <a:t>Libraries used</a:t>
            </a:r>
          </a:p>
        </p:txBody>
      </p:sp>
      <p:pic>
        <p:nvPicPr>
          <p:cNvPr id="6" name="Content Placeholder 5">
            <a:extLst>
              <a:ext uri="{FF2B5EF4-FFF2-40B4-BE49-F238E27FC236}">
                <a16:creationId xmlns:a16="http://schemas.microsoft.com/office/drawing/2014/main" id="{7E349921-F9C7-4669-BFC7-E5CBD12EA777}"/>
              </a:ext>
            </a:extLst>
          </p:cNvPr>
          <p:cNvPicPr>
            <a:picLocks noGrp="1" noChangeAspect="1"/>
          </p:cNvPicPr>
          <p:nvPr>
            <p:ph idx="1"/>
          </p:nvPr>
        </p:nvPicPr>
        <p:blipFill>
          <a:blip r:embed="rId3"/>
          <a:stretch>
            <a:fillRect/>
          </a:stretch>
        </p:blipFill>
        <p:spPr>
          <a:xfrm>
            <a:off x="230566" y="1768680"/>
            <a:ext cx="9220355" cy="4804398"/>
          </a:xfrm>
          <a:prstGeom prst="rect">
            <a:avLst/>
          </a:prstGeom>
        </p:spPr>
      </p:pic>
    </p:spTree>
    <p:extLst>
      <p:ext uri="{BB962C8B-B14F-4D97-AF65-F5344CB8AC3E}">
        <p14:creationId xmlns:p14="http://schemas.microsoft.com/office/powerpoint/2010/main" val="34898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FF0F3-2864-9BFC-6046-04B3B1ABE5B3}"/>
              </a:ext>
            </a:extLst>
          </p:cNvPr>
          <p:cNvSpPr>
            <a:spLocks noGrp="1"/>
          </p:cNvSpPr>
          <p:nvPr>
            <p:ph type="title"/>
          </p:nvPr>
        </p:nvSpPr>
        <p:spPr>
          <a:xfrm>
            <a:off x="1666875" y="396706"/>
            <a:ext cx="8610600" cy="1293028"/>
          </a:xfrm>
        </p:spPr>
        <p:txBody>
          <a:bodyPr vert="horz" lIns="91440" tIns="45720" rIns="91440" bIns="45720" rtlCol="0" anchor="ctr">
            <a:normAutofit/>
          </a:bodyPr>
          <a:lstStyle/>
          <a:p>
            <a:r>
              <a:rPr lang="en-US" b="1" u="sng" kern="1200" cap="all" baseline="0" dirty="0">
                <a:solidFill>
                  <a:srgbClr val="FFFF00"/>
                </a:solidFill>
                <a:latin typeface="+mj-lt"/>
                <a:ea typeface="+mj-ea"/>
                <a:cs typeface="+mj-cs"/>
              </a:rPr>
              <a:t>Home module</a:t>
            </a:r>
          </a:p>
        </p:txBody>
      </p:sp>
      <p:pic>
        <p:nvPicPr>
          <p:cNvPr id="16" name="Picture 15">
            <a:extLst>
              <a:ext uri="{FF2B5EF4-FFF2-40B4-BE49-F238E27FC236}">
                <a16:creationId xmlns:a16="http://schemas.microsoft.com/office/drawing/2014/main" id="{29E40BD6-14FC-56BD-9523-9663CFB706CD}"/>
              </a:ext>
            </a:extLst>
          </p:cNvPr>
          <p:cNvPicPr>
            <a:picLocks noChangeAspect="1"/>
          </p:cNvPicPr>
          <p:nvPr/>
        </p:nvPicPr>
        <p:blipFill rotWithShape="1">
          <a:blip r:embed="rId2"/>
          <a:srcRect l="16437" t="8995" r="19974" b="25089"/>
          <a:stretch/>
        </p:blipFill>
        <p:spPr>
          <a:xfrm>
            <a:off x="0" y="1689734"/>
            <a:ext cx="6477000" cy="3758565"/>
          </a:xfrm>
          <a:prstGeom prst="rect">
            <a:avLst/>
          </a:prstGeom>
        </p:spPr>
      </p:pic>
      <p:sp>
        <p:nvSpPr>
          <p:cNvPr id="14" name="Content Placeholder 13">
            <a:extLst>
              <a:ext uri="{FF2B5EF4-FFF2-40B4-BE49-F238E27FC236}">
                <a16:creationId xmlns:a16="http://schemas.microsoft.com/office/drawing/2014/main" id="{F4DE03FF-2717-4D64-114E-1D3FE1C6BA72}"/>
              </a:ext>
            </a:extLst>
          </p:cNvPr>
          <p:cNvSpPr>
            <a:spLocks noGrp="1"/>
          </p:cNvSpPr>
          <p:nvPr>
            <p:ph idx="1"/>
          </p:nvPr>
        </p:nvSpPr>
        <p:spPr>
          <a:xfrm>
            <a:off x="6477000" y="1689735"/>
            <a:ext cx="5625700" cy="5168265"/>
          </a:xfrm>
        </p:spPr>
        <p:txBody>
          <a:bodyPr vert="horz" lIns="91440" tIns="45720" rIns="91440" bIns="45720" rtlCol="0">
            <a:normAutofit/>
          </a:bodyPr>
          <a:lstStyle/>
          <a:p>
            <a:r>
              <a:rPr lang="en-US" dirty="0"/>
              <a:t>When admin opens the Application, he/she will be redirected to the </a:t>
            </a:r>
            <a:r>
              <a:rPr lang="en-US" b="1" dirty="0">
                <a:solidFill>
                  <a:srgbClr val="FFFF00"/>
                </a:solidFill>
              </a:rPr>
              <a:t>home</a:t>
            </a:r>
            <a:r>
              <a:rPr lang="en-US" b="1" dirty="0"/>
              <a:t> </a:t>
            </a:r>
            <a:r>
              <a:rPr lang="en-US" b="1" dirty="0">
                <a:solidFill>
                  <a:srgbClr val="FFFF00"/>
                </a:solidFill>
              </a:rPr>
              <a:t>page</a:t>
            </a:r>
            <a:r>
              <a:rPr lang="en-US" dirty="0"/>
              <a:t> of the app.</a:t>
            </a:r>
          </a:p>
          <a:p>
            <a:pPr marL="0" indent="0">
              <a:buNone/>
            </a:pPr>
            <a:endParaRPr lang="en-US" dirty="0"/>
          </a:p>
          <a:p>
            <a:pPr marL="285750"/>
            <a:r>
              <a:rPr lang="en-US" dirty="0"/>
              <a:t>Various buttons i.e. </a:t>
            </a:r>
            <a:r>
              <a:rPr lang="en-US" b="1" dirty="0">
                <a:solidFill>
                  <a:srgbClr val="FFFF00"/>
                </a:solidFill>
              </a:rPr>
              <a:t>Customer</a:t>
            </a:r>
            <a:r>
              <a:rPr lang="en-US" b="1" dirty="0"/>
              <a:t>, </a:t>
            </a:r>
            <a:r>
              <a:rPr lang="en-US" b="1" dirty="0">
                <a:solidFill>
                  <a:srgbClr val="FFFF00"/>
                </a:solidFill>
              </a:rPr>
              <a:t>Room</a:t>
            </a:r>
            <a:r>
              <a:rPr lang="en-US" b="1" dirty="0"/>
              <a:t>, </a:t>
            </a:r>
            <a:r>
              <a:rPr lang="en-US" b="1" dirty="0">
                <a:solidFill>
                  <a:srgbClr val="FFFF00"/>
                </a:solidFill>
              </a:rPr>
              <a:t>Details</a:t>
            </a:r>
            <a:r>
              <a:rPr lang="en-US" b="1" dirty="0"/>
              <a:t>, </a:t>
            </a:r>
            <a:r>
              <a:rPr lang="en-US" b="1" dirty="0">
                <a:solidFill>
                  <a:srgbClr val="FFFF00"/>
                </a:solidFill>
              </a:rPr>
              <a:t>Report</a:t>
            </a:r>
            <a:r>
              <a:rPr lang="en-US" b="1" dirty="0"/>
              <a:t> </a:t>
            </a:r>
            <a:r>
              <a:rPr lang="en-US" dirty="0"/>
              <a:t>are available to select from which will lead them to respective section of the application.</a:t>
            </a:r>
          </a:p>
          <a:p>
            <a:pPr marL="57150" indent="0">
              <a:buNone/>
            </a:pPr>
            <a:endParaRPr lang="en-US" dirty="0"/>
          </a:p>
          <a:p>
            <a:pPr marL="285750"/>
            <a:r>
              <a:rPr lang="en-US" dirty="0"/>
              <a:t>Also, there is a </a:t>
            </a:r>
            <a:r>
              <a:rPr lang="en-US" b="1" dirty="0">
                <a:solidFill>
                  <a:srgbClr val="FFFF00"/>
                </a:solidFill>
              </a:rPr>
              <a:t>Report</a:t>
            </a:r>
            <a:r>
              <a:rPr lang="en-US" dirty="0"/>
              <a:t> button which generates </a:t>
            </a:r>
            <a:r>
              <a:rPr lang="en-US" b="1" dirty="0">
                <a:solidFill>
                  <a:srgbClr val="FFFF00"/>
                </a:solidFill>
              </a:rPr>
              <a:t>user</a:t>
            </a:r>
            <a:r>
              <a:rPr lang="en-US" dirty="0"/>
              <a:t> </a:t>
            </a:r>
            <a:r>
              <a:rPr lang="en-US" b="1" dirty="0">
                <a:solidFill>
                  <a:srgbClr val="FFFF00"/>
                </a:solidFill>
              </a:rPr>
              <a:t>manual</a:t>
            </a:r>
            <a:r>
              <a:rPr lang="en-US" dirty="0"/>
              <a:t> which shows how to run the application.</a:t>
            </a:r>
          </a:p>
        </p:txBody>
      </p:sp>
    </p:spTree>
    <p:extLst>
      <p:ext uri="{BB962C8B-B14F-4D97-AF65-F5344CB8AC3E}">
        <p14:creationId xmlns:p14="http://schemas.microsoft.com/office/powerpoint/2010/main" val="157477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p:cTn id="1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 calcmode="lin" valueType="num">
                                      <p:cBhvr>
                                        <p:cTn id="26"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1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anim calcmode="lin" valueType="num">
                                      <p:cBhvr>
                                        <p:cTn id="33" dur="5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4">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622</TotalTime>
  <Words>995</Words>
  <Application>Microsoft Office PowerPoint</Application>
  <PresentationFormat>Widescreen</PresentationFormat>
  <Paragraphs>92</Paragraphs>
  <Slides>23</Slides>
  <Notes>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Algerian</vt:lpstr>
      <vt:lpstr>Arial</vt:lpstr>
      <vt:lpstr>Calibri</vt:lpstr>
      <vt:lpstr>Century Gothic</vt:lpstr>
      <vt:lpstr>ff0</vt:lpstr>
      <vt:lpstr>open sans</vt:lpstr>
      <vt:lpstr>Tahoma</vt:lpstr>
      <vt:lpstr>Times New Roman</vt:lpstr>
      <vt:lpstr>Wingdings</vt:lpstr>
      <vt:lpstr>Vapor Trail</vt:lpstr>
      <vt:lpstr>PowerPoint Presentation</vt:lpstr>
      <vt:lpstr>Introduction</vt:lpstr>
      <vt:lpstr>aim</vt:lpstr>
      <vt:lpstr>THE MANUAL SYSTEM</vt:lpstr>
      <vt:lpstr>Use case diagram </vt:lpstr>
      <vt:lpstr>OBJECTIVES </vt:lpstr>
      <vt:lpstr>Software Requirements</vt:lpstr>
      <vt:lpstr>Libraries used</vt:lpstr>
      <vt:lpstr>Home module</vt:lpstr>
      <vt:lpstr>Customer module</vt:lpstr>
      <vt:lpstr>PowerPoint Presentation</vt:lpstr>
      <vt:lpstr>Room module</vt:lpstr>
      <vt:lpstr>PowerPoint Presentation</vt:lpstr>
      <vt:lpstr>Detail module</vt:lpstr>
      <vt:lpstr>PowerPoint Presentation</vt:lpstr>
      <vt:lpstr>Fetching data from database</vt:lpstr>
      <vt:lpstr>1 click Bill calculation</vt:lpstr>
      <vt:lpstr>ADVANTAGES </vt:lpstr>
      <vt:lpstr>exception handling for update queries</vt:lpstr>
      <vt:lpstr>exception handling for adding data </vt:lpstr>
      <vt:lpstr>Vision and future</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Jawad Liaqat</dc:creator>
  <cp:lastModifiedBy>Shahzaib Sajid</cp:lastModifiedBy>
  <cp:revision>30</cp:revision>
  <dcterms:created xsi:type="dcterms:W3CDTF">2022-09-06T11:44:09Z</dcterms:created>
  <dcterms:modified xsi:type="dcterms:W3CDTF">2022-09-06T23:22:03Z</dcterms:modified>
</cp:coreProperties>
</file>